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56" r:id="rId3"/>
    <p:sldId id="257" r:id="rId4"/>
    <p:sldId id="262" r:id="rId5"/>
    <p:sldId id="259" r:id="rId6"/>
    <p:sldId id="263" r:id="rId7"/>
    <p:sldId id="260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ata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4.pn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ata7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ata8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4.pn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7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ScaleX="94331" custScaleY="79076" custLinFactNeighborX="14991" custLinFactNeighborY="909">
        <dgm:presLayoutVars>
          <dgm:bulletEnabled val="1"/>
        </dgm:presLayoutVars>
      </dgm:prSet>
      <dgm:spPr/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106043" custScaleY="162383" custLinFactNeighborX="16280" custLinFactNeighborY="-11408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74814" custLinFactNeighborY="-129487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0BEA8F92-13BC-41E6-9B81-7BC2F0DDB72E}" type="presOf" srcId="{087951D0-F7B9-43F0-B7A0-696FC7E8CC28}" destId="{E76E09DD-D9AB-4C11-A2C4-D6D84F29C132}" srcOrd="0" destOrd="0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BF141322-F6B8-47B3-BDDC-107DB2BB1D75}" type="presOf" srcId="{757CD8A8-6E29-476B-A802-929637ECB826}" destId="{09053747-347D-46AF-81A1-9F73ADDA3E88}" srcOrd="0" destOrd="0" presId="urn:microsoft.com/office/officeart/2005/8/layout/bList2"/>
    <dgm:cxn modelId="{C4294987-1362-4BE0-A7CF-1DBBBB52B9F2}" type="presOf" srcId="{757CD8A8-6E29-476B-A802-929637ECB826}" destId="{1FE3984E-0E26-44D0-B69F-46F7BB250990}" srcOrd="1" destOrd="0" presId="urn:microsoft.com/office/officeart/2005/8/layout/bList2"/>
    <dgm:cxn modelId="{2225A51A-4410-4C89-8625-B7E44D3668C9}" type="presParOf" srcId="{E76E09DD-D9AB-4C11-A2C4-D6D84F29C132}" destId="{04366CF4-432A-4829-8B1E-7DDF8A1B3E81}" srcOrd="0" destOrd="0" presId="urn:microsoft.com/office/officeart/2005/8/layout/bList2"/>
    <dgm:cxn modelId="{509E741E-35BB-4F89-B565-128F442A6B55}" type="presParOf" srcId="{04366CF4-432A-4829-8B1E-7DDF8A1B3E81}" destId="{A6BDE94A-F693-4F6B-8779-CB13F9479DEA}" srcOrd="0" destOrd="0" presId="urn:microsoft.com/office/officeart/2005/8/layout/bList2"/>
    <dgm:cxn modelId="{9BBA6A56-6412-426F-845E-F10F458F4E39}" type="presParOf" srcId="{04366CF4-432A-4829-8B1E-7DDF8A1B3E81}" destId="{09053747-347D-46AF-81A1-9F73ADDA3E88}" srcOrd="1" destOrd="0" presId="urn:microsoft.com/office/officeart/2005/8/layout/bList2"/>
    <dgm:cxn modelId="{B7F66ABB-C19C-438B-88B7-111B44EB9A25}" type="presParOf" srcId="{04366CF4-432A-4829-8B1E-7DDF8A1B3E81}" destId="{1FE3984E-0E26-44D0-B69F-46F7BB250990}" srcOrd="2" destOrd="0" presId="urn:microsoft.com/office/officeart/2005/8/layout/bList2"/>
    <dgm:cxn modelId="{04838D7D-F66F-49BD-A0A1-DE2E84680E41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ScaleX="56759" custScaleY="74690" custLinFactNeighborX="-33256" custLinFactNeighborY="5512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96170" custScaleY="28147" custLinFactY="-100000" custLinFactNeighborX="19929" custLinFactNeighborY="-131644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93641" custLinFactNeighborY="-152136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1E4844BD-68AA-47A9-B3B8-CEBDA2975DBE}" type="presOf" srcId="{087951D0-F7B9-43F0-B7A0-696FC7E8CC28}" destId="{E76E09DD-D9AB-4C11-A2C4-D6D84F29C132}" srcOrd="0" destOrd="0" presId="urn:microsoft.com/office/officeart/2005/8/layout/bList2"/>
    <dgm:cxn modelId="{5E26D1A8-CD5F-4291-8D73-91D58C0FE2C2}" type="presOf" srcId="{757CD8A8-6E29-476B-A802-929637ECB826}" destId="{1FE3984E-0E26-44D0-B69F-46F7BB250990}" srcOrd="1" destOrd="0" presId="urn:microsoft.com/office/officeart/2005/8/layout/bList2"/>
    <dgm:cxn modelId="{865A64C3-5104-4CBD-833F-F3FDC8F48C53}" type="presOf" srcId="{757CD8A8-6E29-476B-A802-929637ECB826}" destId="{09053747-347D-46AF-81A1-9F73ADDA3E88}" srcOrd="0" destOrd="0" presId="urn:microsoft.com/office/officeart/2005/8/layout/bList2"/>
    <dgm:cxn modelId="{EA4AACF1-269F-47CC-A377-B5534D042B07}" type="presParOf" srcId="{E76E09DD-D9AB-4C11-A2C4-D6D84F29C132}" destId="{04366CF4-432A-4829-8B1E-7DDF8A1B3E81}" srcOrd="0" destOrd="0" presId="urn:microsoft.com/office/officeart/2005/8/layout/bList2"/>
    <dgm:cxn modelId="{220A6EC0-D8A3-4782-8AE7-70138669D181}" type="presParOf" srcId="{04366CF4-432A-4829-8B1E-7DDF8A1B3E81}" destId="{A6BDE94A-F693-4F6B-8779-CB13F9479DEA}" srcOrd="0" destOrd="0" presId="urn:microsoft.com/office/officeart/2005/8/layout/bList2"/>
    <dgm:cxn modelId="{F5E56C43-589A-4482-B19D-67A15DF5F5AF}" type="presParOf" srcId="{04366CF4-432A-4829-8B1E-7DDF8A1B3E81}" destId="{09053747-347D-46AF-81A1-9F73ADDA3E88}" srcOrd="1" destOrd="0" presId="urn:microsoft.com/office/officeart/2005/8/layout/bList2"/>
    <dgm:cxn modelId="{991A1A1E-2EB4-4459-B000-73E39C7CC59D}" type="presParOf" srcId="{04366CF4-432A-4829-8B1E-7DDF8A1B3E81}" destId="{1FE3984E-0E26-44D0-B69F-46F7BB250990}" srcOrd="2" destOrd="0" presId="urn:microsoft.com/office/officeart/2005/8/layout/bList2"/>
    <dgm:cxn modelId="{3ACD2FA8-0CB8-4C6D-A50D-26DC86A7218A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F3453E9B-7A83-419A-A4B0-F1B7970E0FC9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карты ЛВПЦ WWF, общая площадь вырубаемых участков на Кубани составляет  более 314 тыс. га – то есть четверть всей лесопокрытой площади Краснодарского края.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BBB63-B6A0-4041-90BF-1011EA65C664}" type="parTrans" cxnId="{6DBB0B3F-65C5-4ADC-A77A-2F2469EDE12A}">
      <dgm:prSet/>
      <dgm:spPr/>
      <dgm:t>
        <a:bodyPr/>
        <a:lstStyle/>
        <a:p>
          <a:endParaRPr lang="ru-RU"/>
        </a:p>
      </dgm:t>
    </dgm:pt>
    <dgm:pt modelId="{74A8CF57-790E-4C85-9891-F4B9A575FBF7}" type="sibTrans" cxnId="{6DBB0B3F-65C5-4ADC-A77A-2F2469EDE12A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ScaleX="66477" custScaleY="60940" custLinFactNeighborX="44128" custLinFactNeighborY="65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57409" custScaleY="185769" custLinFactNeighborX="-26707" custLinFactNeighborY="-22189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85443" custLinFactNeighborX="-121570" custLinFactNeighborY="-100000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75BE0777-E685-498D-9903-2C313C8B470D}" type="presOf" srcId="{087951D0-F7B9-43F0-B7A0-696FC7E8CC28}" destId="{E76E09DD-D9AB-4C11-A2C4-D6D84F29C132}" srcOrd="0" destOrd="0" presId="urn:microsoft.com/office/officeart/2005/8/layout/bList2"/>
    <dgm:cxn modelId="{D2D2F2DF-AB2B-4656-965D-74A87B3DC009}" type="presOf" srcId="{757CD8A8-6E29-476B-A802-929637ECB826}" destId="{1FE3984E-0E26-44D0-B69F-46F7BB250990}" srcOrd="1" destOrd="0" presId="urn:microsoft.com/office/officeart/2005/8/layout/bList2"/>
    <dgm:cxn modelId="{6DBB0B3F-65C5-4ADC-A77A-2F2469EDE12A}" srcId="{757CD8A8-6E29-476B-A802-929637ECB826}" destId="{F3453E9B-7A83-419A-A4B0-F1B7970E0FC9}" srcOrd="0" destOrd="0" parTransId="{F18BBB63-B6A0-4041-90BF-1011EA65C664}" sibTransId="{74A8CF57-790E-4C85-9891-F4B9A575FBF7}"/>
    <dgm:cxn modelId="{BC1DCAFA-CD48-4380-B0E3-7EB46D423A32}" type="presOf" srcId="{F3453E9B-7A83-419A-A4B0-F1B7970E0FC9}" destId="{A6BDE94A-F693-4F6B-8779-CB13F9479DEA}" srcOrd="0" destOrd="0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4036FC94-EF59-401E-B69A-1896A545C5D1}" type="presOf" srcId="{757CD8A8-6E29-476B-A802-929637ECB826}" destId="{09053747-347D-46AF-81A1-9F73ADDA3E88}" srcOrd="0" destOrd="0" presId="urn:microsoft.com/office/officeart/2005/8/layout/bList2"/>
    <dgm:cxn modelId="{0C5F1EE6-0869-4D16-B80E-4E913711FF68}" type="presParOf" srcId="{E76E09DD-D9AB-4C11-A2C4-D6D84F29C132}" destId="{04366CF4-432A-4829-8B1E-7DDF8A1B3E81}" srcOrd="0" destOrd="0" presId="urn:microsoft.com/office/officeart/2005/8/layout/bList2"/>
    <dgm:cxn modelId="{98D934E0-DDB9-4DFB-BE21-DE381FD7766C}" type="presParOf" srcId="{04366CF4-432A-4829-8B1E-7DDF8A1B3E81}" destId="{A6BDE94A-F693-4F6B-8779-CB13F9479DEA}" srcOrd="0" destOrd="0" presId="urn:microsoft.com/office/officeart/2005/8/layout/bList2"/>
    <dgm:cxn modelId="{31A5DDD6-57DD-42C1-A2FB-A35B9E1EE428}" type="presParOf" srcId="{04366CF4-432A-4829-8B1E-7DDF8A1B3E81}" destId="{09053747-347D-46AF-81A1-9F73ADDA3E88}" srcOrd="1" destOrd="0" presId="urn:microsoft.com/office/officeart/2005/8/layout/bList2"/>
    <dgm:cxn modelId="{1E2B9BF9-E677-41CF-A54A-7665DB8CDED2}" type="presParOf" srcId="{04366CF4-432A-4829-8B1E-7DDF8A1B3E81}" destId="{1FE3984E-0E26-44D0-B69F-46F7BB250990}" srcOrd="2" destOrd="0" presId="urn:microsoft.com/office/officeart/2005/8/layout/bList2"/>
    <dgm:cxn modelId="{DDCDB7F0-3DC4-410A-A9D0-5B4A58155564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F3453E9B-7A83-419A-A4B0-F1B7970E0FC9}">
      <dgm:prSet/>
      <dgm:spPr/>
      <dgm:t>
        <a:bodyPr/>
        <a:lstStyle/>
        <a:p>
          <a:endParaRPr lang="ru-RU" sz="1800" dirty="0"/>
        </a:p>
      </dgm:t>
    </dgm:pt>
    <dgm:pt modelId="{F18BBB63-B6A0-4041-90BF-1011EA65C664}" type="parTrans" cxnId="{6DBB0B3F-65C5-4ADC-A77A-2F2469EDE12A}">
      <dgm:prSet/>
      <dgm:spPr/>
      <dgm:t>
        <a:bodyPr/>
        <a:lstStyle/>
        <a:p>
          <a:endParaRPr lang="ru-RU"/>
        </a:p>
      </dgm:t>
    </dgm:pt>
    <dgm:pt modelId="{74A8CF57-790E-4C85-9891-F4B9A575FBF7}" type="sibTrans" cxnId="{6DBB0B3F-65C5-4ADC-A77A-2F2469EDE12A}">
      <dgm:prSet/>
      <dgm:spPr/>
      <dgm:t>
        <a:bodyPr/>
        <a:lstStyle/>
        <a:p>
          <a:endParaRPr lang="ru-RU"/>
        </a:p>
      </dgm:t>
    </dgm:pt>
    <dgm:pt modelId="{FF81C3BB-4E0B-4445-B6B0-03B92A01B290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Из-за вырубки лесов нарушилась биотическая регуляция осадков.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Засухи, наводнения и штормовые ветра на Кубани – теперь обычное явление в течение всего года.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D97C4-F82D-4D9A-9B31-6578C7C1EECD}" type="parTrans" cxnId="{B89AA64E-1045-4C49-811B-570FEC0415E5}">
      <dgm:prSet/>
      <dgm:spPr/>
      <dgm:t>
        <a:bodyPr/>
        <a:lstStyle/>
        <a:p>
          <a:endParaRPr lang="ru-RU"/>
        </a:p>
      </dgm:t>
    </dgm:pt>
    <dgm:pt modelId="{04C11005-FBAC-45B4-83D3-5A74DA25036B}" type="sibTrans" cxnId="{B89AA64E-1045-4C49-811B-570FEC0415E5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ScaleX="80086" custScaleY="40393" custLinFactNeighborX="25091" custLinFactNeighborY="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54631" custScaleY="167481" custLinFactNeighborX="39784" custLinFactNeighborY="-22003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85443" custLinFactNeighborX="-121570" custLinFactNeighborY="-100000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D8E09A84-D4F4-485D-83E6-9F81872D6AFC}" type="presOf" srcId="{F3453E9B-7A83-419A-A4B0-F1B7970E0FC9}" destId="{A6BDE94A-F693-4F6B-8779-CB13F9479DEA}" srcOrd="0" destOrd="0" presId="urn:microsoft.com/office/officeart/2005/8/layout/bList2"/>
    <dgm:cxn modelId="{AF55A51D-14B7-47CB-9223-04C86A8CCC0E}" type="presOf" srcId="{FF81C3BB-4E0B-4445-B6B0-03B92A01B290}" destId="{A6BDE94A-F693-4F6B-8779-CB13F9479DEA}" srcOrd="0" destOrd="1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602F348C-279D-4970-86CA-435C0AD09CCF}" type="presOf" srcId="{757CD8A8-6E29-476B-A802-929637ECB826}" destId="{09053747-347D-46AF-81A1-9F73ADDA3E88}" srcOrd="0" destOrd="0" presId="urn:microsoft.com/office/officeart/2005/8/layout/bList2"/>
    <dgm:cxn modelId="{6DBB0B3F-65C5-4ADC-A77A-2F2469EDE12A}" srcId="{757CD8A8-6E29-476B-A802-929637ECB826}" destId="{F3453E9B-7A83-419A-A4B0-F1B7970E0FC9}" srcOrd="0" destOrd="0" parTransId="{F18BBB63-B6A0-4041-90BF-1011EA65C664}" sibTransId="{74A8CF57-790E-4C85-9891-F4B9A575FBF7}"/>
    <dgm:cxn modelId="{077D9DB3-1597-4B94-851F-F00DBD24D5A1}" type="presOf" srcId="{087951D0-F7B9-43F0-B7A0-696FC7E8CC28}" destId="{E76E09DD-D9AB-4C11-A2C4-D6D84F29C132}" srcOrd="0" destOrd="0" presId="urn:microsoft.com/office/officeart/2005/8/layout/bList2"/>
    <dgm:cxn modelId="{B89AA64E-1045-4C49-811B-570FEC0415E5}" srcId="{757CD8A8-6E29-476B-A802-929637ECB826}" destId="{FF81C3BB-4E0B-4445-B6B0-03B92A01B290}" srcOrd="1" destOrd="0" parTransId="{A18D97C4-F82D-4D9A-9B31-6578C7C1EECD}" sibTransId="{04C11005-FBAC-45B4-83D3-5A74DA25036B}"/>
    <dgm:cxn modelId="{4B5F32E1-E26A-4AF4-94DD-BEEEAB275C42}" type="presOf" srcId="{757CD8A8-6E29-476B-A802-929637ECB826}" destId="{1FE3984E-0E26-44D0-B69F-46F7BB250990}" srcOrd="1" destOrd="0" presId="urn:microsoft.com/office/officeart/2005/8/layout/bList2"/>
    <dgm:cxn modelId="{583E0D80-FEBA-43B2-874A-EB4C76F0F7AB}" type="presParOf" srcId="{E76E09DD-D9AB-4C11-A2C4-D6D84F29C132}" destId="{04366CF4-432A-4829-8B1E-7DDF8A1B3E81}" srcOrd="0" destOrd="0" presId="urn:microsoft.com/office/officeart/2005/8/layout/bList2"/>
    <dgm:cxn modelId="{7A88BF24-1725-48E7-813B-93987BC7E403}" type="presParOf" srcId="{04366CF4-432A-4829-8B1E-7DDF8A1B3E81}" destId="{A6BDE94A-F693-4F6B-8779-CB13F9479DEA}" srcOrd="0" destOrd="0" presId="urn:microsoft.com/office/officeart/2005/8/layout/bList2"/>
    <dgm:cxn modelId="{CAC5328B-BDE6-4059-8731-4F0899C4F9FA}" type="presParOf" srcId="{04366CF4-432A-4829-8B1E-7DDF8A1B3E81}" destId="{09053747-347D-46AF-81A1-9F73ADDA3E88}" srcOrd="1" destOrd="0" presId="urn:microsoft.com/office/officeart/2005/8/layout/bList2"/>
    <dgm:cxn modelId="{D920C67B-B8F1-4799-8EF3-E420E9987C8B}" type="presParOf" srcId="{04366CF4-432A-4829-8B1E-7DDF8A1B3E81}" destId="{1FE3984E-0E26-44D0-B69F-46F7BB250990}" srcOrd="2" destOrd="0" presId="urn:microsoft.com/office/officeart/2005/8/layout/bList2"/>
    <dgm:cxn modelId="{E6EE6663-1973-4E26-97F1-83E0967B0381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69BFCDF6-7E0A-4516-9043-AA18BF8213ED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«Основными характеристиками сегодняшнего  состояния экологического сознания россиян является экологическое иждивенчество и личное </a:t>
          </a:r>
          <a:r>
            <a:rPr lang="ru-RU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дистанцирование</a:t>
          </a:r>
          <a:r>
            <a: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большей части населения от участия в решении проблем»,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говорится в исследовании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4D934E-DED1-4D6B-8DF7-07F699F0E347}" type="parTrans" cxnId="{5EC160DB-1C39-4114-99BA-081967596134}">
      <dgm:prSet/>
      <dgm:spPr/>
      <dgm:t>
        <a:bodyPr/>
        <a:lstStyle/>
        <a:p>
          <a:endParaRPr lang="ru-RU"/>
        </a:p>
      </dgm:t>
    </dgm:pt>
    <dgm:pt modelId="{1ED4235C-D9D2-4825-82F4-655A20D80F91}" type="sibTrans" cxnId="{5EC160DB-1C39-4114-99BA-081967596134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LinFactNeighborX="14991" custLinFactNeighborY="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113365" custLinFactNeighborX="14591" custLinFactNeighborY="4789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74814" custLinFactNeighborY="-129487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8009F57C-9E31-4821-B599-F0A66AE0817D}" type="presOf" srcId="{757CD8A8-6E29-476B-A802-929637ECB826}" destId="{09053747-347D-46AF-81A1-9F73ADDA3E88}" srcOrd="0" destOrd="0" presId="urn:microsoft.com/office/officeart/2005/8/layout/bList2"/>
    <dgm:cxn modelId="{FF97A1C7-AC83-43FB-9DB2-E110DF238B96}" type="presOf" srcId="{757CD8A8-6E29-476B-A802-929637ECB826}" destId="{1FE3984E-0E26-44D0-B69F-46F7BB250990}" srcOrd="1" destOrd="0" presId="urn:microsoft.com/office/officeart/2005/8/layout/bList2"/>
    <dgm:cxn modelId="{5EC160DB-1C39-4114-99BA-081967596134}" srcId="{757CD8A8-6E29-476B-A802-929637ECB826}" destId="{69BFCDF6-7E0A-4516-9043-AA18BF8213ED}" srcOrd="0" destOrd="0" parTransId="{E54D934E-DED1-4D6B-8DF7-07F699F0E347}" sibTransId="{1ED4235C-D9D2-4825-82F4-655A20D80F91}"/>
    <dgm:cxn modelId="{AF87EA50-3B3D-43CA-BA78-55AB14DFBCE1}" type="presOf" srcId="{69BFCDF6-7E0A-4516-9043-AA18BF8213ED}" destId="{A6BDE94A-F693-4F6B-8779-CB13F9479DEA}" srcOrd="0" destOrd="0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CA24F1E9-D8FA-4F1E-8DF9-960C5335FD8A}" type="presOf" srcId="{087951D0-F7B9-43F0-B7A0-696FC7E8CC28}" destId="{E76E09DD-D9AB-4C11-A2C4-D6D84F29C132}" srcOrd="0" destOrd="0" presId="urn:microsoft.com/office/officeart/2005/8/layout/bList2"/>
    <dgm:cxn modelId="{87DFC048-7095-40C1-AF07-469F79212C8C}" type="presParOf" srcId="{E76E09DD-D9AB-4C11-A2C4-D6D84F29C132}" destId="{04366CF4-432A-4829-8B1E-7DDF8A1B3E81}" srcOrd="0" destOrd="0" presId="urn:microsoft.com/office/officeart/2005/8/layout/bList2"/>
    <dgm:cxn modelId="{8459E7CD-5D65-4E13-8420-8C6156A88C9E}" type="presParOf" srcId="{04366CF4-432A-4829-8B1E-7DDF8A1B3E81}" destId="{A6BDE94A-F693-4F6B-8779-CB13F9479DEA}" srcOrd="0" destOrd="0" presId="urn:microsoft.com/office/officeart/2005/8/layout/bList2"/>
    <dgm:cxn modelId="{1E97DF9E-8711-49FB-BD0C-2B190539CFB9}" type="presParOf" srcId="{04366CF4-432A-4829-8B1E-7DDF8A1B3E81}" destId="{09053747-347D-46AF-81A1-9F73ADDA3E88}" srcOrd="1" destOrd="0" presId="urn:microsoft.com/office/officeart/2005/8/layout/bList2"/>
    <dgm:cxn modelId="{BBFE45ED-0DC4-41CD-8212-B4CAA4EAB663}" type="presParOf" srcId="{04366CF4-432A-4829-8B1E-7DDF8A1B3E81}" destId="{1FE3984E-0E26-44D0-B69F-46F7BB250990}" srcOrd="2" destOrd="0" presId="urn:microsoft.com/office/officeart/2005/8/layout/bList2"/>
    <dgm:cxn modelId="{F09F65A8-9EED-48CB-918C-226FE3D488FF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69BFCDF6-7E0A-4516-9043-AA18BF8213ED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концепция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экологического воспитания и просвещения,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которая позволила бы: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4235C-D9D2-4825-82F4-655A20D80F91}" type="sibTrans" cxnId="{5EC160DB-1C39-4114-99BA-081967596134}">
      <dgm:prSet/>
      <dgm:spPr/>
      <dgm:t>
        <a:bodyPr/>
        <a:lstStyle/>
        <a:p>
          <a:endParaRPr lang="ru-RU"/>
        </a:p>
      </dgm:t>
    </dgm:pt>
    <dgm:pt modelId="{E54D934E-DED1-4D6B-8DF7-07F699F0E347}" type="parTrans" cxnId="{5EC160DB-1C39-4114-99BA-081967596134}">
      <dgm:prSet/>
      <dgm:spPr/>
      <dgm:t>
        <a:bodyPr/>
        <a:lstStyle/>
        <a:p>
          <a:endParaRPr lang="ru-RU"/>
        </a:p>
      </dgm:t>
    </dgm:pt>
    <dgm:pt modelId="{D0B5C102-ABE6-43F2-AA0D-07F5643BB83B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</a:t>
          </a:r>
          <a:r>
            <a: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вовлечь детей и молодежь в непрерывную деятельность по сохранению и улучшению среды своего обитания;</a:t>
          </a:r>
          <a:endParaRPr lang="ru-RU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C690C-A6E0-4378-917D-20D68850EDDD}" type="parTrans" cxnId="{8E56466A-C11F-4457-A0AD-A1B70AA81835}">
      <dgm:prSet/>
      <dgm:spPr/>
      <dgm:t>
        <a:bodyPr/>
        <a:lstStyle/>
        <a:p>
          <a:endParaRPr lang="ru-RU"/>
        </a:p>
      </dgm:t>
    </dgm:pt>
    <dgm:pt modelId="{2733A646-8504-4D8C-B509-6AE4837A1EED}" type="sibTrans" cxnId="{8E56466A-C11F-4457-A0AD-A1B70AA81835}">
      <dgm:prSet/>
      <dgm:spPr/>
      <dgm:t>
        <a:bodyPr/>
        <a:lstStyle/>
        <a:p>
          <a:endParaRPr lang="ru-RU"/>
        </a:p>
      </dgm:t>
    </dgm:pt>
    <dgm:pt modelId="{F965FCAE-B6DD-4AE6-ADCF-218ED9D5A131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укреплять у подрастающего поколения чувство причастности и ответственности за свою малую Родину;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F70EC7-9C0E-4D10-9407-A2050748CC38}" type="parTrans" cxnId="{5C5CA7B1-B264-42A5-915F-3E451F78C779}">
      <dgm:prSet/>
      <dgm:spPr/>
      <dgm:t>
        <a:bodyPr/>
        <a:lstStyle/>
        <a:p>
          <a:endParaRPr lang="ru-RU"/>
        </a:p>
      </dgm:t>
    </dgm:pt>
    <dgm:pt modelId="{57FEA617-7312-4B30-A2FD-67C7A1D6FDD0}" type="sibTrans" cxnId="{5C5CA7B1-B264-42A5-915F-3E451F78C779}">
      <dgm:prSet/>
      <dgm:spPr/>
      <dgm:t>
        <a:bodyPr/>
        <a:lstStyle/>
        <a:p>
          <a:endParaRPr lang="ru-RU"/>
        </a:p>
      </dgm:t>
    </dgm:pt>
    <dgm:pt modelId="{05D4A342-2D48-465B-B5E1-7FC50E7533FE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активно подключать детей и молодежь к анализу и решению не искусственно смоделированных, а реальных экологических задач своей местности.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34EB53-B9B3-43EE-940F-96EB87581DD6}" type="parTrans" cxnId="{2C193FDF-E039-444D-BA8B-618AF242E478}">
      <dgm:prSet/>
      <dgm:spPr/>
      <dgm:t>
        <a:bodyPr/>
        <a:lstStyle/>
        <a:p>
          <a:endParaRPr lang="ru-RU"/>
        </a:p>
      </dgm:t>
    </dgm:pt>
    <dgm:pt modelId="{00937E61-9FE6-4D3B-973C-D2DB8BCA3A47}" type="sibTrans" cxnId="{2C193FDF-E039-444D-BA8B-618AF242E478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LinFactNeighborX="14991" custLinFactNeighborY="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113365" custLinFactNeighborX="14591" custLinFactNeighborY="4789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74814" custLinFactNeighborY="-129487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5EC160DB-1C39-4114-99BA-081967596134}" srcId="{757CD8A8-6E29-476B-A802-929637ECB826}" destId="{69BFCDF6-7E0A-4516-9043-AA18BF8213ED}" srcOrd="0" destOrd="0" parTransId="{E54D934E-DED1-4D6B-8DF7-07F699F0E347}" sibTransId="{1ED4235C-D9D2-4825-82F4-655A20D80F91}"/>
    <dgm:cxn modelId="{BEF35981-FE20-449E-B16D-FD83D5ABF691}" type="presOf" srcId="{757CD8A8-6E29-476B-A802-929637ECB826}" destId="{1FE3984E-0E26-44D0-B69F-46F7BB250990}" srcOrd="1" destOrd="0" presId="urn:microsoft.com/office/officeart/2005/8/layout/bList2"/>
    <dgm:cxn modelId="{88BDACD5-CB75-438B-B202-75303FCAAAC5}" type="presOf" srcId="{05D4A342-2D48-465B-B5E1-7FC50E7533FE}" destId="{A6BDE94A-F693-4F6B-8779-CB13F9479DEA}" srcOrd="0" destOrd="3" presId="urn:microsoft.com/office/officeart/2005/8/layout/bList2"/>
    <dgm:cxn modelId="{7E6248D7-3A74-4A73-A9AC-D432717163BA}" type="presOf" srcId="{F965FCAE-B6DD-4AE6-ADCF-218ED9D5A131}" destId="{A6BDE94A-F693-4F6B-8779-CB13F9479DEA}" srcOrd="0" destOrd="2" presId="urn:microsoft.com/office/officeart/2005/8/layout/bList2"/>
    <dgm:cxn modelId="{2C193FDF-E039-444D-BA8B-618AF242E478}" srcId="{757CD8A8-6E29-476B-A802-929637ECB826}" destId="{05D4A342-2D48-465B-B5E1-7FC50E7533FE}" srcOrd="3" destOrd="0" parTransId="{DB34EB53-B9B3-43EE-940F-96EB87581DD6}" sibTransId="{00937E61-9FE6-4D3B-973C-D2DB8BCA3A47}"/>
    <dgm:cxn modelId="{A6E05062-F33D-4AE2-AF84-A2AC25C83C1B}" type="presOf" srcId="{087951D0-F7B9-43F0-B7A0-696FC7E8CC28}" destId="{E76E09DD-D9AB-4C11-A2C4-D6D84F29C132}" srcOrd="0" destOrd="0" presId="urn:microsoft.com/office/officeart/2005/8/layout/bList2"/>
    <dgm:cxn modelId="{BD3CAD0A-5913-4E0B-8D94-4D7FB73AE9E8}" type="presOf" srcId="{69BFCDF6-7E0A-4516-9043-AA18BF8213ED}" destId="{A6BDE94A-F693-4F6B-8779-CB13F9479DEA}" srcOrd="0" destOrd="0" presId="urn:microsoft.com/office/officeart/2005/8/layout/bList2"/>
    <dgm:cxn modelId="{68A7FF65-53D5-458B-A2AB-4952F873142F}" type="presOf" srcId="{757CD8A8-6E29-476B-A802-929637ECB826}" destId="{09053747-347D-46AF-81A1-9F73ADDA3E88}" srcOrd="0" destOrd="0" presId="urn:microsoft.com/office/officeart/2005/8/layout/bList2"/>
    <dgm:cxn modelId="{5C5CA7B1-B264-42A5-915F-3E451F78C779}" srcId="{757CD8A8-6E29-476B-A802-929637ECB826}" destId="{F965FCAE-B6DD-4AE6-ADCF-218ED9D5A131}" srcOrd="2" destOrd="0" parTransId="{7AF70EC7-9C0E-4D10-9407-A2050748CC38}" sibTransId="{57FEA617-7312-4B30-A2FD-67C7A1D6FDD0}"/>
    <dgm:cxn modelId="{8E56466A-C11F-4457-A0AD-A1B70AA81835}" srcId="{757CD8A8-6E29-476B-A802-929637ECB826}" destId="{D0B5C102-ABE6-43F2-AA0D-07F5643BB83B}" srcOrd="1" destOrd="0" parTransId="{AD3C690C-A6E0-4378-917D-20D68850EDDD}" sibTransId="{2733A646-8504-4D8C-B509-6AE4837A1EED}"/>
    <dgm:cxn modelId="{56F0A50A-FAF1-4530-8D6A-0F45DA21A18C}" type="presOf" srcId="{D0B5C102-ABE6-43F2-AA0D-07F5643BB83B}" destId="{A6BDE94A-F693-4F6B-8779-CB13F9479DEA}" srcOrd="0" destOrd="1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EE84AE8B-462C-442B-9E09-272A3CB6B83E}" type="presParOf" srcId="{E76E09DD-D9AB-4C11-A2C4-D6D84F29C132}" destId="{04366CF4-432A-4829-8B1E-7DDF8A1B3E81}" srcOrd="0" destOrd="0" presId="urn:microsoft.com/office/officeart/2005/8/layout/bList2"/>
    <dgm:cxn modelId="{24465C7D-1418-401A-9ABB-F439FA76A4AB}" type="presParOf" srcId="{04366CF4-432A-4829-8B1E-7DDF8A1B3E81}" destId="{A6BDE94A-F693-4F6B-8779-CB13F9479DEA}" srcOrd="0" destOrd="0" presId="urn:microsoft.com/office/officeart/2005/8/layout/bList2"/>
    <dgm:cxn modelId="{0BFDB92C-C0C6-47BA-B942-D0D6343DA1A1}" type="presParOf" srcId="{04366CF4-432A-4829-8B1E-7DDF8A1B3E81}" destId="{09053747-347D-46AF-81A1-9F73ADDA3E88}" srcOrd="1" destOrd="0" presId="urn:microsoft.com/office/officeart/2005/8/layout/bList2"/>
    <dgm:cxn modelId="{E54AAC16-FC52-469F-9884-0799EF82E0E7}" type="presParOf" srcId="{04366CF4-432A-4829-8B1E-7DDF8A1B3E81}" destId="{1FE3984E-0E26-44D0-B69F-46F7BB250990}" srcOrd="2" destOrd="0" presId="urn:microsoft.com/office/officeart/2005/8/layout/bList2"/>
    <dgm:cxn modelId="{3CBD70F0-5761-4639-9429-F4E823BBACB9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LinFactNeighborX="14991" custLinFactNeighborY="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153429" custLinFactNeighborX="14591" custLinFactNeighborY="4789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74814" custLinFactNeighborY="-129487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44D8E3E6-E359-479B-89D9-AF867244EE7C}" type="presOf" srcId="{087951D0-F7B9-43F0-B7A0-696FC7E8CC28}" destId="{E76E09DD-D9AB-4C11-A2C4-D6D84F29C132}" srcOrd="0" destOrd="0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3DA1BC5D-A056-4963-853C-6EFAF2F7AB5D}" type="presOf" srcId="{757CD8A8-6E29-476B-A802-929637ECB826}" destId="{1FE3984E-0E26-44D0-B69F-46F7BB250990}" srcOrd="1" destOrd="0" presId="urn:microsoft.com/office/officeart/2005/8/layout/bList2"/>
    <dgm:cxn modelId="{70B793AC-DFF5-46BF-B309-A1DA223D8C87}" type="presOf" srcId="{757CD8A8-6E29-476B-A802-929637ECB826}" destId="{09053747-347D-46AF-81A1-9F73ADDA3E88}" srcOrd="0" destOrd="0" presId="urn:microsoft.com/office/officeart/2005/8/layout/bList2"/>
    <dgm:cxn modelId="{84A970B5-8D92-4FFA-AB7D-4EE1E6C65500}" type="presParOf" srcId="{E76E09DD-D9AB-4C11-A2C4-D6D84F29C132}" destId="{04366CF4-432A-4829-8B1E-7DDF8A1B3E81}" srcOrd="0" destOrd="0" presId="urn:microsoft.com/office/officeart/2005/8/layout/bList2"/>
    <dgm:cxn modelId="{587A9CAD-E2E7-432D-805F-E4BE1601086A}" type="presParOf" srcId="{04366CF4-432A-4829-8B1E-7DDF8A1B3E81}" destId="{A6BDE94A-F693-4F6B-8779-CB13F9479DEA}" srcOrd="0" destOrd="0" presId="urn:microsoft.com/office/officeart/2005/8/layout/bList2"/>
    <dgm:cxn modelId="{96AD9166-B4A1-46D1-9135-F0F7D5A9D280}" type="presParOf" srcId="{04366CF4-432A-4829-8B1E-7DDF8A1B3E81}" destId="{09053747-347D-46AF-81A1-9F73ADDA3E88}" srcOrd="1" destOrd="0" presId="urn:microsoft.com/office/officeart/2005/8/layout/bList2"/>
    <dgm:cxn modelId="{02BC712D-301F-4E1E-9838-B69332F92F2B}" type="presParOf" srcId="{04366CF4-432A-4829-8B1E-7DDF8A1B3E81}" destId="{1FE3984E-0E26-44D0-B69F-46F7BB250990}" srcOrd="2" destOrd="0" presId="urn:microsoft.com/office/officeart/2005/8/layout/bList2"/>
    <dgm:cxn modelId="{3C59D312-D714-4CBD-9DB8-8842778E2520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7951D0-F7B9-43F0-B7A0-696FC7E8CC2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57CD8A8-6E29-476B-A802-929637ECB82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053304-EB03-46D9-9B9D-A52EC7526765}" type="parTrans" cxnId="{28A0367F-527E-4008-A182-EB4AFD45A93C}">
      <dgm:prSet/>
      <dgm:spPr/>
      <dgm:t>
        <a:bodyPr/>
        <a:lstStyle/>
        <a:p>
          <a:endParaRPr lang="ru-RU"/>
        </a:p>
      </dgm:t>
    </dgm:pt>
    <dgm:pt modelId="{D96C0B96-F192-4127-BACD-FD86383E33DF}" type="sibTrans" cxnId="{28A0367F-527E-4008-A182-EB4AFD45A93C}">
      <dgm:prSet/>
      <dgm:spPr/>
      <dgm:t>
        <a:bodyPr/>
        <a:lstStyle/>
        <a:p>
          <a:endParaRPr lang="ru-RU"/>
        </a:p>
      </dgm:t>
    </dgm:pt>
    <dgm:pt modelId="{E76E09DD-D9AB-4C11-A2C4-D6D84F29C132}" type="pres">
      <dgm:prSet presAssocID="{087951D0-F7B9-43F0-B7A0-696FC7E8CC28}" presName="diagram" presStyleCnt="0">
        <dgm:presLayoutVars>
          <dgm:dir/>
          <dgm:animLvl val="lvl"/>
          <dgm:resizeHandles val="exact"/>
        </dgm:presLayoutVars>
      </dgm:prSet>
      <dgm:spPr/>
    </dgm:pt>
    <dgm:pt modelId="{04366CF4-432A-4829-8B1E-7DDF8A1B3E81}" type="pres">
      <dgm:prSet presAssocID="{757CD8A8-6E29-476B-A802-929637ECB826}" presName="compNode" presStyleCnt="0"/>
      <dgm:spPr/>
    </dgm:pt>
    <dgm:pt modelId="{A6BDE94A-F693-4F6B-8779-CB13F9479DEA}" type="pres">
      <dgm:prSet presAssocID="{757CD8A8-6E29-476B-A802-929637ECB826}" presName="childRect" presStyleLbl="bgAcc1" presStyleIdx="0" presStyleCnt="1" custScaleX="58062" custScaleY="94633" custLinFactNeighborX="-35482" custLinFactNeighborY="58094">
        <dgm:presLayoutVars>
          <dgm:bulletEnabled val="1"/>
        </dgm:presLayoutVars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9053747-347D-46AF-81A1-9F73ADDA3E88}" type="pres">
      <dgm:prSet presAssocID="{757CD8A8-6E29-476B-A802-929637ECB826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E3984E-0E26-44D0-B69F-46F7BB250990}" type="pres">
      <dgm:prSet presAssocID="{757CD8A8-6E29-476B-A802-929637ECB826}" presName="parentRect" presStyleLbl="alignNode1" presStyleIdx="0" presStyleCnt="1" custAng="0" custScaleX="54108" custScaleY="28147" custLinFactY="-100000" custLinFactNeighborX="37736" custLinFactNeighborY="-150595"/>
      <dgm:spPr/>
      <dgm:t>
        <a:bodyPr/>
        <a:lstStyle/>
        <a:p>
          <a:endParaRPr lang="ru-RU"/>
        </a:p>
      </dgm:t>
    </dgm:pt>
    <dgm:pt modelId="{6BA114F0-08E8-4A4E-9A4F-776DAF8E24E4}" type="pres">
      <dgm:prSet presAssocID="{757CD8A8-6E29-476B-A802-929637ECB826}" presName="adorn" presStyleLbl="fgAccFollowNode1" presStyleIdx="0" presStyleCnt="1" custLinFactX="-100000" custLinFactY="-100000" custLinFactNeighborX="-193641" custLinFactNeighborY="-152136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79183\Desktop\slajd1-355x266-3a1.jpg"/>
        </a:ext>
      </dgm:extLst>
    </dgm:pt>
  </dgm:ptLst>
  <dgm:cxnLst>
    <dgm:cxn modelId="{B8CA8FCD-619B-494B-80B1-798554E9C255}" type="presOf" srcId="{757CD8A8-6E29-476B-A802-929637ECB826}" destId="{1FE3984E-0E26-44D0-B69F-46F7BB250990}" srcOrd="1" destOrd="0" presId="urn:microsoft.com/office/officeart/2005/8/layout/bList2"/>
    <dgm:cxn modelId="{EC09E9F2-04E6-47B1-BC59-4CDC74906A72}" type="presOf" srcId="{087951D0-F7B9-43F0-B7A0-696FC7E8CC28}" destId="{E76E09DD-D9AB-4C11-A2C4-D6D84F29C132}" srcOrd="0" destOrd="0" presId="urn:microsoft.com/office/officeart/2005/8/layout/bList2"/>
    <dgm:cxn modelId="{28A0367F-527E-4008-A182-EB4AFD45A93C}" srcId="{087951D0-F7B9-43F0-B7A0-696FC7E8CC28}" destId="{757CD8A8-6E29-476B-A802-929637ECB826}" srcOrd="0" destOrd="0" parTransId="{24053304-EB03-46D9-9B9D-A52EC7526765}" sibTransId="{D96C0B96-F192-4127-BACD-FD86383E33DF}"/>
    <dgm:cxn modelId="{17380416-E66B-4F54-9F23-8FCCB8A32728}" type="presOf" srcId="{757CD8A8-6E29-476B-A802-929637ECB826}" destId="{09053747-347D-46AF-81A1-9F73ADDA3E88}" srcOrd="0" destOrd="0" presId="urn:microsoft.com/office/officeart/2005/8/layout/bList2"/>
    <dgm:cxn modelId="{0696EC5A-38A9-407F-B6B7-9BDE65864079}" type="presParOf" srcId="{E76E09DD-D9AB-4C11-A2C4-D6D84F29C132}" destId="{04366CF4-432A-4829-8B1E-7DDF8A1B3E81}" srcOrd="0" destOrd="0" presId="urn:microsoft.com/office/officeart/2005/8/layout/bList2"/>
    <dgm:cxn modelId="{6B2BC415-075B-484F-AA48-BA2401456D33}" type="presParOf" srcId="{04366CF4-432A-4829-8B1E-7DDF8A1B3E81}" destId="{A6BDE94A-F693-4F6B-8779-CB13F9479DEA}" srcOrd="0" destOrd="0" presId="urn:microsoft.com/office/officeart/2005/8/layout/bList2"/>
    <dgm:cxn modelId="{04A7AA37-DF8C-44FF-9D84-1690BCBDF024}" type="presParOf" srcId="{04366CF4-432A-4829-8B1E-7DDF8A1B3E81}" destId="{09053747-347D-46AF-81A1-9F73ADDA3E88}" srcOrd="1" destOrd="0" presId="urn:microsoft.com/office/officeart/2005/8/layout/bList2"/>
    <dgm:cxn modelId="{748FC955-2F54-4249-BD41-E0DA75F421E8}" type="presParOf" srcId="{04366CF4-432A-4829-8B1E-7DDF8A1B3E81}" destId="{1FE3984E-0E26-44D0-B69F-46F7BB250990}" srcOrd="2" destOrd="0" presId="urn:microsoft.com/office/officeart/2005/8/layout/bList2"/>
    <dgm:cxn modelId="{F7FD949B-99C4-4C0F-A958-275763463FE7}" type="presParOf" srcId="{04366CF4-432A-4829-8B1E-7DDF8A1B3E81}" destId="{6BA114F0-08E8-4A4E-9A4F-776DAF8E24E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385107" y="44127"/>
          <a:ext cx="5929723" cy="37105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3984E-0E26-44D0-B69F-46F7BB250990}">
      <dsp:nvSpPr>
        <dsp:cNvPr id="0" name=""/>
        <dsp:cNvSpPr/>
      </dsp:nvSpPr>
      <dsp:spPr>
        <a:xfrm>
          <a:off x="2098021" y="3343429"/>
          <a:ext cx="6665949" cy="327647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8021" y="3343429"/>
        <a:ext cx="4694330" cy="3276472"/>
      </dsp:txXfrm>
    </dsp:sp>
    <dsp:sp modelId="{6BA114F0-08E8-4A4E-9A4F-776DAF8E24E4}">
      <dsp:nvSpPr>
        <dsp:cNvPr id="0" name=""/>
        <dsp:cNvSpPr/>
      </dsp:nvSpPr>
      <dsp:spPr>
        <a:xfrm>
          <a:off x="0" y="0"/>
          <a:ext cx="2200128" cy="22001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35093" y="2678280"/>
          <a:ext cx="3689497" cy="3624202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3984E-0E26-44D0-B69F-46F7BB250990}">
      <dsp:nvSpPr>
        <dsp:cNvPr id="0" name=""/>
        <dsp:cNvSpPr/>
      </dsp:nvSpPr>
      <dsp:spPr>
        <a:xfrm>
          <a:off x="2411357" y="158005"/>
          <a:ext cx="6251325" cy="58728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1357" y="158005"/>
        <a:ext cx="4402341" cy="587287"/>
      </dsp:txXfrm>
    </dsp:sp>
    <dsp:sp modelId="{6BA114F0-08E8-4A4E-9A4F-776DAF8E24E4}">
      <dsp:nvSpPr>
        <dsp:cNvPr id="0" name=""/>
        <dsp:cNvSpPr/>
      </dsp:nvSpPr>
      <dsp:spPr>
        <a:xfrm>
          <a:off x="0" y="0"/>
          <a:ext cx="2275100" cy="227510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4467426" y="3182309"/>
          <a:ext cx="4299288" cy="2942016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карты ЛВПЦ WWF, общая площадь вырубаемых участков на Кубани составляет  более 314 тыс. га – то есть четверть всей лесопокрытой площади Краснодарского края.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6361" y="3251244"/>
        <a:ext cx="4161418" cy="2873081"/>
      </dsp:txXfrm>
    </dsp:sp>
    <dsp:sp modelId="{1FE3984E-0E26-44D0-B69F-46F7BB250990}">
      <dsp:nvSpPr>
        <dsp:cNvPr id="0" name=""/>
        <dsp:cNvSpPr/>
      </dsp:nvSpPr>
      <dsp:spPr>
        <a:xfrm>
          <a:off x="179521" y="2534254"/>
          <a:ext cx="3712830" cy="385642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521" y="2534254"/>
        <a:ext cx="2614669" cy="3856420"/>
      </dsp:txXfrm>
    </dsp:sp>
    <dsp:sp modelId="{6BA114F0-08E8-4A4E-9A4F-776DAF8E24E4}">
      <dsp:nvSpPr>
        <dsp:cNvPr id="0" name=""/>
        <dsp:cNvSpPr/>
      </dsp:nvSpPr>
      <dsp:spPr>
        <a:xfrm>
          <a:off x="251526" y="17246"/>
          <a:ext cx="2263566" cy="22635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843780" y="158002"/>
          <a:ext cx="5753452" cy="21661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Из-за вырубки лесов нарушилась биотическая регуляция осадков.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Засухи, наводнения и штормовые ветра на Кубани – теперь обычное явление в течение всего года.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4536" y="208758"/>
        <a:ext cx="5651940" cy="2115429"/>
      </dsp:txXfrm>
    </dsp:sp>
    <dsp:sp modelId="{1FE3984E-0E26-44D0-B69F-46F7BB250990}">
      <dsp:nvSpPr>
        <dsp:cNvPr id="0" name=""/>
        <dsp:cNvSpPr/>
      </dsp:nvSpPr>
      <dsp:spPr>
        <a:xfrm>
          <a:off x="4813694" y="2480555"/>
          <a:ext cx="3924741" cy="386209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3694" y="2480555"/>
        <a:ext cx="2763902" cy="3862099"/>
      </dsp:txXfrm>
    </dsp:sp>
    <dsp:sp modelId="{6BA114F0-08E8-4A4E-9A4F-776DAF8E24E4}">
      <dsp:nvSpPr>
        <dsp:cNvPr id="0" name=""/>
        <dsp:cNvSpPr/>
      </dsp:nvSpPr>
      <dsp:spPr>
        <a:xfrm>
          <a:off x="17118" y="0"/>
          <a:ext cx="2514432" cy="251443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437001" y="44070"/>
          <a:ext cx="5964774" cy="4452578"/>
        </a:xfrm>
        <a:prstGeom prst="round2SameRect">
          <a:avLst>
            <a:gd name="adj1" fmla="val 8000"/>
            <a:gd name="adj2" fmla="val 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9370" tIns="118110" rIns="39370" bIns="3937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«Основными характеристиками сегодняшнего  состояния экологического сознания россиян является экологическое иждивенчество и личное </a:t>
          </a:r>
          <a:r>
            <a:rPr lang="ru-RU" sz="31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дистанцирование</a:t>
          </a:r>
          <a:r>
            <a:rPr lang="ru-RU" sz="31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большей части населения от участия в решении проблем», </a:t>
          </a:r>
          <a:r>
            <a:rPr lang="ru-RU" sz="3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говорится в исследовании </a:t>
          </a:r>
          <a:endParaRPr lang="ru-RU" sz="3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1330" y="148399"/>
        <a:ext cx="5756116" cy="4348249"/>
      </dsp:txXfrm>
    </dsp:sp>
    <dsp:sp modelId="{1FE3984E-0E26-44D0-B69F-46F7BB250990}">
      <dsp:nvSpPr>
        <dsp:cNvPr id="0" name=""/>
        <dsp:cNvSpPr/>
      </dsp:nvSpPr>
      <dsp:spPr>
        <a:xfrm>
          <a:off x="2014546" y="4547865"/>
          <a:ext cx="6761966" cy="191460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4546" y="4547865"/>
        <a:ext cx="4761948" cy="1914608"/>
      </dsp:txXfrm>
    </dsp:sp>
    <dsp:sp modelId="{6BA114F0-08E8-4A4E-9A4F-776DAF8E24E4}">
      <dsp:nvSpPr>
        <dsp:cNvPr id="0" name=""/>
        <dsp:cNvSpPr/>
      </dsp:nvSpPr>
      <dsp:spPr>
        <a:xfrm>
          <a:off x="174889" y="0"/>
          <a:ext cx="2087671" cy="20876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437001" y="44070"/>
          <a:ext cx="5964774" cy="4452578"/>
        </a:xfrm>
        <a:prstGeom prst="round2SameRect">
          <a:avLst>
            <a:gd name="adj1" fmla="val 8000"/>
            <a:gd name="adj2" fmla="val 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9210" tIns="87630" rIns="29210" bIns="2921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концепция </a:t>
          </a: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экологического воспитания и просвещения,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которая позволила бы: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</a:t>
          </a:r>
          <a:r>
            <a:rPr lang="ru-RU" sz="23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вовлечь детей и молодежь в непрерывную деятельность по сохранению и улучшению среды своего обитания;</a:t>
          </a:r>
          <a:endParaRPr lang="ru-RU" sz="2300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укреплять у подрастающего поколения чувство причастности и ответственности за свою малую Родину;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•	активно подключать детей и молодежь к анализу и решению не искусственно смоделированных, а реальных экологических задач своей местности.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1330" y="148399"/>
        <a:ext cx="5756116" cy="4348249"/>
      </dsp:txXfrm>
    </dsp:sp>
    <dsp:sp modelId="{1FE3984E-0E26-44D0-B69F-46F7BB250990}">
      <dsp:nvSpPr>
        <dsp:cNvPr id="0" name=""/>
        <dsp:cNvSpPr/>
      </dsp:nvSpPr>
      <dsp:spPr>
        <a:xfrm>
          <a:off x="2014546" y="4547865"/>
          <a:ext cx="6761966" cy="191460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4546" y="4547865"/>
        <a:ext cx="4761948" cy="1914608"/>
      </dsp:txXfrm>
    </dsp:sp>
    <dsp:sp modelId="{6BA114F0-08E8-4A4E-9A4F-776DAF8E24E4}">
      <dsp:nvSpPr>
        <dsp:cNvPr id="0" name=""/>
        <dsp:cNvSpPr/>
      </dsp:nvSpPr>
      <dsp:spPr>
        <a:xfrm>
          <a:off x="174889" y="0"/>
          <a:ext cx="2087671" cy="20876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2486675" y="48741"/>
          <a:ext cx="5956535" cy="44464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3984E-0E26-44D0-B69F-46F7BB250990}">
      <dsp:nvSpPr>
        <dsp:cNvPr id="0" name=""/>
        <dsp:cNvSpPr/>
      </dsp:nvSpPr>
      <dsp:spPr>
        <a:xfrm>
          <a:off x="4945" y="4546315"/>
          <a:ext cx="9139053" cy="1911964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5" y="4546315"/>
        <a:ext cx="6435953" cy="1911964"/>
      </dsp:txXfrm>
    </dsp:sp>
    <dsp:sp modelId="{6BA114F0-08E8-4A4E-9A4F-776DAF8E24E4}">
      <dsp:nvSpPr>
        <dsp:cNvPr id="0" name=""/>
        <dsp:cNvSpPr/>
      </dsp:nvSpPr>
      <dsp:spPr>
        <a:xfrm>
          <a:off x="227687" y="0"/>
          <a:ext cx="2084787" cy="20847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DE94A-F693-4F6B-8779-CB13F9479DEA}">
      <dsp:nvSpPr>
        <dsp:cNvPr id="0" name=""/>
        <dsp:cNvSpPr/>
      </dsp:nvSpPr>
      <dsp:spPr>
        <a:xfrm>
          <a:off x="0" y="2562292"/>
          <a:ext cx="3525453" cy="4289267"/>
        </a:xfrm>
        <a:prstGeom prst="round2SameRect">
          <a:avLst>
            <a:gd name="adj1" fmla="val 8000"/>
            <a:gd name="adj2" fmla="val 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1FE3984E-0E26-44D0-B69F-46F7BB250990}">
      <dsp:nvSpPr>
        <dsp:cNvPr id="0" name=""/>
        <dsp:cNvSpPr/>
      </dsp:nvSpPr>
      <dsp:spPr>
        <a:xfrm>
          <a:off x="4333484" y="229999"/>
          <a:ext cx="3285371" cy="548581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3484" y="229999"/>
        <a:ext cx="2313641" cy="548581"/>
      </dsp:txXfrm>
    </dsp:sp>
    <dsp:sp modelId="{6BA114F0-08E8-4A4E-9A4F-776DAF8E24E4}">
      <dsp:nvSpPr>
        <dsp:cNvPr id="0" name=""/>
        <dsp:cNvSpPr/>
      </dsp:nvSpPr>
      <dsp:spPr>
        <a:xfrm>
          <a:off x="0" y="0"/>
          <a:ext cx="2125156" cy="21251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D37F0-7025-4F24-9D6A-A09ACFF93405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5DD45-3D40-488A-B3C8-BECA68467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93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5DD45-3D40-488A-B3C8-BECA6846799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0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4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03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5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5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4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7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2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8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6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46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6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7342C-59ED-455F-B8B9-7C1D5FDA548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5107E-2BAB-499A-97C6-A622E6FEC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95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18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f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3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1644263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83768" y="188640"/>
            <a:ext cx="5688632" cy="3416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школьников через реализацию проекта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«Питомник Победы»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3721363"/>
            <a:ext cx="6624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опыта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Герасимовой Светланы Алексеевны,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классов, руководителя отряда волонтёров «Доброе сердце» имени С.А.Тунникова посёлка Мостовского муниципального образования 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 район Краснодарского края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2952329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 годичными циклами. Каждый цикл делится 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этапа: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этап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(осенью)-сбор семян.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собирают семена деревьев (плоды каштанов, желуди, грецкие орехи, семена кленов, ясеней и т.д.) самостоятельно, вместе с родителями, либо всем классом в школьном дворе, парке или сквере.</a:t>
            </a:r>
          </a:p>
          <a:p>
            <a:endParaRPr lang="ru-RU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136" y="764704"/>
            <a:ext cx="3456385" cy="2592288"/>
          </a:xfrm>
          <a:prstGeom prst="rect">
            <a:avLst/>
          </a:prstGeom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7448" y="3212976"/>
            <a:ext cx="3456385" cy="2592289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6119" y="3212975"/>
            <a:ext cx="3456385" cy="2592288"/>
          </a:xfrm>
          <a:prstGeom prst="rect">
            <a:avLst/>
          </a:prstGeom>
        </p:spPr>
      </p:pic>
      <p:pic>
        <p:nvPicPr>
          <p:cNvPr id="12" name="Рисунок 11" descr="Семена березы в ладонях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8167" y="332655"/>
            <a:ext cx="2571329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5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191" y="221292"/>
            <a:ext cx="6350685" cy="13263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Семечки съеденных яблок дети подсушивают, складывают в стеклянную емкость и хранят в холодильнике до февраля.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79183\Desktop\Фото экология\Без названия (1)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1733"/>
            <a:ext cx="2103120" cy="13944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C:\Users\79183\Desktop\Фото экология\yablochnye-semechki-polezny-ili-vred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65230"/>
            <a:ext cx="4038600" cy="30274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120" y="3244592"/>
            <a:ext cx="3384376" cy="254808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3" name="Овал 12" descr="C:\Users\79183\Desktop\slajd1-355x266-3a1.jpg"/>
          <p:cNvSpPr/>
          <p:nvPr/>
        </p:nvSpPr>
        <p:spPr>
          <a:xfrm>
            <a:off x="251520" y="221292"/>
            <a:ext cx="2087671" cy="2087671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10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2564904"/>
            <a:ext cx="3960440" cy="327952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прорастания семенам деревьев нужен период покоя в умеренно влажном субстрате при низких температурах. Такая «зимняя спячка» семян называется стратификацией. Без правильной стратификации семена могут не прорасти.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стратификацию семена дети закладывают сразу после сбора.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560449" y="2824570"/>
            <a:ext cx="4124852" cy="30936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Овал 12" descr="C:\Users\79183\Desktop\slajd1-355x266-3a1.jpg"/>
          <p:cNvSpPr/>
          <p:nvPr/>
        </p:nvSpPr>
        <p:spPr>
          <a:xfrm>
            <a:off x="251520" y="221292"/>
            <a:ext cx="2087671" cy="2087671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extBox 3"/>
          <p:cNvSpPr txBox="1"/>
          <p:nvPr/>
        </p:nvSpPr>
        <p:spPr>
          <a:xfrm>
            <a:off x="2627784" y="404664"/>
            <a:ext cx="5976664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семена (каштаны, желуди и т.д.) закладывают во влажный песок или опилки в деревянные или пластмассовые перфорированные ящики и оставляют на открытом воздухе на 1-3 месяца.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1-3 месяца - в периоды «зимних окон тепла» – семена в ящиках начинают прорастать. </a:t>
            </a:r>
          </a:p>
        </p:txBody>
      </p:sp>
    </p:spTree>
    <p:extLst>
      <p:ext uri="{BB962C8B-B14F-4D97-AF65-F5344CB8AC3E}">
        <p14:creationId xmlns:p14="http://schemas.microsoft.com/office/powerpoint/2010/main" val="7647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008313" cy="377728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февраль-май)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экопатриотических бесед, посадка проросших семян деревьев в стаканчики во славу участников ВОВ</a:t>
            </a:r>
            <a:endParaRPr lang="ru-RU" sz="2400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4" y="2731095"/>
            <a:ext cx="4945580" cy="3362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5576"/>
            <a:ext cx="2904400" cy="21783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4" y="475576"/>
            <a:ext cx="1944216" cy="2178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Овал 12" descr="C:\Users\79183\Desktop\slajd1-355x266-3a1.jpg"/>
          <p:cNvSpPr/>
          <p:nvPr/>
        </p:nvSpPr>
        <p:spPr>
          <a:xfrm>
            <a:off x="539552" y="221292"/>
            <a:ext cx="2087671" cy="2087671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50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4536504" cy="39604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семян (каштаны, орехи, желуди) используются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стаканы объемом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0,5л; для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 яблони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0,2л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посадкой в дне стаканов проделывается отверстие около 5мм, стаканы заполняются землей из огорода либо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«покупным» грунтом, который доступен в супермаркетах и садоводческих ларьках по средней цене 50 руб. за 10 кг грунта.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посадки желудей дуба на класс из 30 человек необходимо 15кг грунта либо грунта типа «универсальный</a:t>
            </a:r>
            <a:r>
              <a:rPr lang="ru-RU" sz="2000" dirty="0"/>
              <a:t>».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76" y="3842360"/>
            <a:ext cx="2009822" cy="181888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22" y="4437112"/>
            <a:ext cx="140843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 descr="C:\Users\79183\Desktop\slajd1-355x266-3a1.jpg"/>
          <p:cNvSpPr/>
          <p:nvPr/>
        </p:nvSpPr>
        <p:spPr>
          <a:xfrm>
            <a:off x="539552" y="221292"/>
            <a:ext cx="2087671" cy="2087671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6" y="548680"/>
            <a:ext cx="3456384" cy="30243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6471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(октябрь)-закладка подросшими в стаканах сеянцами питомника Победы.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4144"/>
            <a:ext cx="1938337" cy="2590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39792"/>
            <a:ext cx="4464497" cy="313189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0560"/>
            <a:ext cx="2109787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9663" y="620688"/>
            <a:ext cx="2726291" cy="18048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544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76708"/>
            <a:ext cx="3636404" cy="203638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3819" y="2492896"/>
            <a:ext cx="3610744" cy="349630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Доращивание сеянцев до саженцев в питомнике  длится 1-2 года, в зависимости от породы деревьев, условий и места будущей высадки (будет ли там обеспечен регулярный полив?)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  <p:sp>
        <p:nvSpPr>
          <p:cNvPr id="9" name="Овал 8" descr="C:\Users\79183\Desktop\slajd1-355x266-3a1.jpg"/>
          <p:cNvSpPr/>
          <p:nvPr/>
        </p:nvSpPr>
        <p:spPr>
          <a:xfrm>
            <a:off x="683568" y="221292"/>
            <a:ext cx="2087671" cy="2087671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837793" y="2923638"/>
            <a:ext cx="3445933" cy="25844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074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610744" cy="38884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этап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питомкиком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уход заключается в поливе и мульчировании деревьев в засушливые периоды. Особенно важно организовать добровольцев для ухода за питомником в период летних каникул. По мере надобности саженцы выкапываются для «победных» высадок. Новые сеянцы досаживаются в питомник Победы.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2116137" cy="211613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213769"/>
            <a:ext cx="4176463" cy="312659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3" name="Рисунок 12" descr="C:\Users\79183\Desktop\Работа 2021-2022\Волонтеры\IMG_20210711_1713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7922" y="800709"/>
            <a:ext cx="2520281" cy="187220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4" name="Рисунок 13" descr="C:\Users\79183\Desktop\Работа 2021-2022\Волонтеры\IMG_20210717_1827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8202" y="872718"/>
            <a:ext cx="2520283" cy="1728191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689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событий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школьники заложили питомник Победы во имя жизни-освещение события в местной газете «Предгорье»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79183\Desktop\Работа 2021-2022\Волонтеры\IMG_20210610_19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8220" y="1076396"/>
            <a:ext cx="5949917" cy="44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1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событий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стратификация семян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8412" y="728700"/>
            <a:ext cx="3168352" cy="237626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05218" y="3934386"/>
            <a:ext cx="2554210" cy="19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14516" y="762080"/>
            <a:ext cx="3435377" cy="257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396" y="4067481"/>
            <a:ext cx="2378075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6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15602901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10624" y="116632"/>
            <a:ext cx="602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Актуальность опыта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5120" y="980728"/>
            <a:ext cx="5735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ситуация на Кубани отражает мировую и общероссийскую тенденцию к деградации природных систем и климата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резентация для начальных классов &amp;quot;Охрана окружающей среды Краснодарского  края&amp;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01" y="2708920"/>
            <a:ext cx="4391155" cy="36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событий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Экоуроки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посадкой семян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89" y="728700"/>
            <a:ext cx="1782198" cy="237626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05218" y="3934386"/>
            <a:ext cx="2554210" cy="19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14516" y="762080"/>
            <a:ext cx="3435377" cy="25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42396" y="4067481"/>
            <a:ext cx="2378074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2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событий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питомником Победы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8412" y="728700"/>
            <a:ext cx="3168352" cy="237626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705218" y="3934386"/>
            <a:ext cx="2554210" cy="19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14516" y="762080"/>
            <a:ext cx="3435377" cy="25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42396" y="4067481"/>
            <a:ext cx="2378074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9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событий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Закладывание хвойной грядки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питомнике теперь живут кедрики!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5400" y="3726408"/>
            <a:ext cx="2955325" cy="2216494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484971" y="4077385"/>
            <a:ext cx="2554210" cy="191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14516" y="762080"/>
            <a:ext cx="3435377" cy="257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332596" y="727773"/>
            <a:ext cx="3160934" cy="23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98867484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39952" y="26064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Итоги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980728"/>
            <a:ext cx="4968552" cy="56323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работа над проектом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уровень  экологической культуры школьников;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позволяет: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учащихся морально-нравственные нормы;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уровень патриотических знаний;</a:t>
            </a:r>
          </a:p>
          <a:p>
            <a:pPr marL="342900" indent="-342900">
              <a:buFontTx/>
              <a:buChar char="-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навыки командной работы;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этическому и эстетическому воспитанию детей.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60918"/>
            <a:ext cx="3024336" cy="40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 descr="C:\Users\79183\Desktop\slajd1-355x266-3a1.jpg"/>
          <p:cNvSpPr/>
          <p:nvPr/>
        </p:nvSpPr>
        <p:spPr>
          <a:xfrm>
            <a:off x="323528" y="241266"/>
            <a:ext cx="1944216" cy="1675566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3018696" y="262216"/>
            <a:ext cx="3096344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Итоги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400" y="2132856"/>
            <a:ext cx="8424936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2020 года добровольцы-старшеклассники провели в 2-4 классах МБОУ СОШ № 28 имени С.А.Тунникова экологические беседы, на которых учащиеся высадили в стаканчики семена берез и туй, чтобы самостоятельно вырастить посадочный материал.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2021 года эко-добровольцы МБОУ СОШ № 28 имени С.А.Тунникова провели эко-патриотические беседы «Во имя Любви, Вечности и Жизни» с учащимися 1-х классов МБОУ СОШ № 28 имени С.А.Тунникова. Дети посадили проросшие желуди дуба и семена яблок для будущего «Питомника Победы».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7592"/>
            <a:ext cx="2016224" cy="21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 descr="C:\Users\79183\Desktop\slajd1-355x266-3a1.jpg"/>
          <p:cNvSpPr/>
          <p:nvPr/>
        </p:nvSpPr>
        <p:spPr>
          <a:xfrm>
            <a:off x="323528" y="241266"/>
            <a:ext cx="1944216" cy="1675566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2843808" y="260648"/>
            <a:ext cx="49685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Итоги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400" y="2132856"/>
            <a:ext cx="8424936" cy="4154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2020 года создан питомник Победы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МБОУ СОШ № 28 имени С.А.Тунникова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для непрерывного экологического воспитания школьников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саженцев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в октябре 2023 года. Ими и другими саженцами, на отведенной администрацией Мостовского района территории, школьники высадят лесосад в форме слов «80 лет Победы» в октябре 2023 года – 80-ю годовщину Кубанского Дня Победы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Заложили кедровую грядку в питомнике в октябре 2021 года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60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88" y="1103457"/>
            <a:ext cx="96104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944441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885256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08" y="76470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 descr="C:\Users\79183\Desktop\slajd1-355x266-3a1.jpg"/>
          <p:cNvSpPr/>
          <p:nvPr/>
        </p:nvSpPr>
        <p:spPr>
          <a:xfrm>
            <a:off x="323528" y="241266"/>
            <a:ext cx="1944216" cy="1675566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2843808" y="260648"/>
            <a:ext cx="4968552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Итоги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132856"/>
            <a:ext cx="8856984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памятниками участникам Великой Отечественной Войны и в других местах Мостовского района, отведенные администрацией под «Победные» посадки, появятся новые общественные объекты озеленения посадочным материалом, выращенным в школьном питомнике.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Повысится экологическая осознанность и интерес участников целевых групп к озеленению и защите окружающей среды.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Увеличится количество эко активистов в Мостовском городском поселении.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«Во имя Любви, Вечности и Жизни» позволит: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улучшить экологическую ситуацию в Мостовском и на Кубани,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задать тенденцию к формированию навыка заботы об окружающей среде среди школьников Кубани  и существенно повысить уровень патриотизма среди учащихся,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повысить уровень экологического и духовно- нравственного воспитания школьников.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60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88" y="1103457"/>
            <a:ext cx="96104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944441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885256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08" y="76470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7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 descr="C:\Users\79183\Desktop\slajd1-355x266-3a1.jpg"/>
          <p:cNvSpPr/>
          <p:nvPr/>
        </p:nvSpPr>
        <p:spPr>
          <a:xfrm>
            <a:off x="323528" y="241266"/>
            <a:ext cx="1944216" cy="1675566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2267744" y="260648"/>
            <a:ext cx="64087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Привлеченные партнеры 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132856"/>
            <a:ext cx="8640960" cy="4739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ГКУКК "Комитет по Лесу" Мостовское лесничество-филиал;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 «Подари Земле Сад»;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«Кедры России»;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газета «Предгорье»;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Мостовского городского поселения;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Мостовского района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ссылки на социальные сети о реализации проекта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https://s28.mostobr.ru/item/692964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https://s28.mostobr.ru/item/702317#/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https://vk.com/wall-202683426_49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https://www.instagram.com/p/CLyB5nXgA47/?igshid=1qypsbxqu3qi6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https://s28.mostobr.ru/item/702199#/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https://vk.com/wall-202683426_46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https://www.instagram.com/p/CLw1rzhg0Af/?igshid=qz4uwg95mo07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(текст) эко-урока https://disk.yandex.ru/i/6FAgRIDcenLhqw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160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944441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83722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885256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208" y="764704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96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6501766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568"/>
            <a:ext cx="3960440" cy="271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86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48432014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492896"/>
            <a:ext cx="3960440" cy="38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3283941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27784" y="4869160"/>
            <a:ext cx="5616624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ВЦИОМ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(Всероссийский центр изучения общественного мнения) уровня экологической культуры россиян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71399083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51720" y="4653136"/>
            <a:ext cx="6696744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повышать экологическую культуру</a:t>
            </a:r>
            <a:r>
              <a:rPr lang="ru-RU" sz="2400" dirty="0"/>
              <a:t> россиян стоит так остро, что теперь закреплена поправкой е.6) в ст.114 Конституции РФ от 1.07.2020 и поручением Президента РФ от 3 июля 2020 г. N Пр-1069.</a:t>
            </a:r>
          </a:p>
        </p:txBody>
      </p:sp>
    </p:spTree>
    <p:extLst>
      <p:ext uri="{BB962C8B-B14F-4D97-AF65-F5344CB8AC3E}">
        <p14:creationId xmlns:p14="http://schemas.microsoft.com/office/powerpoint/2010/main" val="24569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81633544"/>
              </p:ext>
            </p:extLst>
          </p:nvPr>
        </p:nvGraphicFramePr>
        <p:xfrm>
          <a:off x="1" y="30644"/>
          <a:ext cx="9143999" cy="6851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085184"/>
            <a:ext cx="9144000" cy="16312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«Питомник Победы»–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волонтерского отряда МБОУ СОШ № 28 имени С.А.Тунникова, созданный в поддержку ежегодной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акции «Во имя Любви, Вечности и Жизни»,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которой вырастить и высадить по всей России 45 миллионов деревьев- поименно, за каждого воина, который ценой своей жизни сохранил Родину для своих потомков в годы Великой Отечественной Войны.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6800" y="42592"/>
            <a:ext cx="4486935" cy="4455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9136" y="4519515"/>
            <a:ext cx="3842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 проекта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191" y="221292"/>
            <a:ext cx="6205344" cy="208767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апреле 2018 года преподаватели и учащиеся МБОУ СОШ№28 присоединились к ежегодной всероссийской акции «Во имя Любви, Вечности и Жизни»: вырастив из желудей дубы и высадив их  на общественном объекте озеленения «Сад Победы» на хуторе Пролетарском Мостовского района. Дубы были посажены в форме слов: «Любовь», «Победа», «Родина», «Вечность» и уже видны на спутниковых снимках: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 descr="C:\Users\79183\Desktop\slajd1-355x266-3a1.jpg"/>
          <p:cNvSpPr/>
          <p:nvPr/>
        </p:nvSpPr>
        <p:spPr>
          <a:xfrm>
            <a:off x="251520" y="221292"/>
            <a:ext cx="2087671" cy="2087671"/>
          </a:xfrm>
          <a:prstGeom prst="ellipse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Объект 5" descr="003 План Сада Победы в Мостовском.jpg"/>
          <p:cNvPicPr>
            <a:picLocks noGrp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2492896"/>
            <a:ext cx="4038600" cy="3797938"/>
          </a:xfrm>
          <a:prstGeom prst="rect">
            <a:avLst/>
          </a:prstGeom>
        </p:spPr>
      </p:pic>
      <p:pic>
        <p:nvPicPr>
          <p:cNvPr id="9" name="Объект 8" descr="Сад Победы со спутника.jpg"/>
          <p:cNvPicPr>
            <a:picLocks noGrp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860032" y="2564904"/>
            <a:ext cx="374441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9055" y="1691705"/>
            <a:ext cx="5111750" cy="3833812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2308962"/>
            <a:ext cx="3970784" cy="407236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«Питомник Победы»: заложить в школе основу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экопатриотического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воспитания учащихся, а именно: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ввести в школе традицию ежегодно выращивать деревья из семян во славу участников Великой Отечественной Войны,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ухаживать за школьным «Питомником Победы» и озеленять полученными саженцами памятники, обелиски и иные территории, отведенные администрацией МО для высадки деревьев ко Дню Победы.</a:t>
            </a:r>
          </a:p>
          <a:p>
            <a:endParaRPr lang="ru-RU" sz="1800" dirty="0"/>
          </a:p>
        </p:txBody>
      </p:sp>
      <p:sp>
        <p:nvSpPr>
          <p:cNvPr id="9" name="Овал 8" descr="C:\Users\79183\Desktop\slajd1-355x266-3a1.jpg"/>
          <p:cNvSpPr/>
          <p:nvPr/>
        </p:nvSpPr>
        <p:spPr>
          <a:xfrm>
            <a:off x="251520" y="221292"/>
            <a:ext cx="2087671" cy="2087671"/>
          </a:xfrm>
          <a:prstGeom prst="ellipse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3767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1425</TotalTime>
  <Words>1023</Words>
  <Application>Microsoft Office PowerPoint</Application>
  <PresentationFormat>Экран (4:3)</PresentationFormat>
  <Paragraphs>87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Еще в апреле 2018 года преподаватели и учащиеся МБОУ СОШ№28 присоединились к ежегодной всероссийской акции «Во имя Любви, Вечности и Жизни»: вырастив из желудей дубы и высадив их  на общественном объекте озеленения «Сад Победы» на хуторе Пролетарском Мостовского района. Дубы были посажены в форме слов: «Любовь», «Победа», «Родина», «Вечность» и уже видны на спутниковых снимках: </vt:lpstr>
      <vt:lpstr>Презентация PowerPoint</vt:lpstr>
      <vt:lpstr>     Проект реализуется годичными циклами. Каждый цикл делится на 4 этапа: </vt:lpstr>
      <vt:lpstr>Семечки съеденных яблок дети подсушивают, складывают в стеклянную емкость и хранят в холодильнике до февраля. </vt:lpstr>
      <vt:lpstr> Для прорастания семенам деревьев нужен период покоя в умеренно влажном субстрате при низких температурах. Такая «зимняя спячка» семян называется стратификацией. Без правильной стратификации семена могут не прорасти. На стратификацию семена дети закладывают сразу после сбора. </vt:lpstr>
      <vt:lpstr>Презентация PowerPoint</vt:lpstr>
      <vt:lpstr>Для крупных семян (каштаны, орехи, желуди) используются пластиковые стаканы объемом 0,5л; для семян яблони 0,2л  Перед посадкой в дне стаканов проделывается отверстие около 5мм, стаканы заполняются землей из огорода либо «покупным» грунтом, который доступен в супермаркетах и садоводческих ларьках по средней цене 50 руб. за 10 кг грунта. Для посадки желудей дуба на класс из 30 человек необходимо 15кг грунта либо грунта типа «универсальный».</vt:lpstr>
      <vt:lpstr>Презентация PowerPoint</vt:lpstr>
      <vt:lpstr>Презентация PowerPoint</vt:lpstr>
      <vt:lpstr>Презентация PowerPoint</vt:lpstr>
      <vt:lpstr>Фото событий проекта</vt:lpstr>
      <vt:lpstr>Фото событий проекта</vt:lpstr>
      <vt:lpstr>Фото событий проекта</vt:lpstr>
      <vt:lpstr>Фото событий проекта</vt:lpstr>
      <vt:lpstr>Фото событий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52</cp:revision>
  <dcterms:created xsi:type="dcterms:W3CDTF">2021-11-07T18:21:47Z</dcterms:created>
  <dcterms:modified xsi:type="dcterms:W3CDTF">2021-11-11T03:00:30Z</dcterms:modified>
</cp:coreProperties>
</file>