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3" r:id="rId5"/>
    <p:sldId id="259" r:id="rId6"/>
    <p:sldId id="258" r:id="rId7"/>
    <p:sldId id="257" r:id="rId8"/>
    <p:sldId id="265" r:id="rId9"/>
    <p:sldId id="266" r:id="rId10"/>
    <p:sldId id="272" r:id="rId11"/>
    <p:sldId id="267" r:id="rId12"/>
    <p:sldId id="271" r:id="rId13"/>
    <p:sldId id="268" r:id="rId14"/>
    <p:sldId id="273" r:id="rId15"/>
    <p:sldId id="269" r:id="rId16"/>
    <p:sldId id="270" r:id="rId17"/>
    <p:sldId id="280" r:id="rId18"/>
    <p:sldId id="281" r:id="rId19"/>
    <p:sldId id="274" r:id="rId20"/>
    <p:sldId id="284" r:id="rId21"/>
    <p:sldId id="282" r:id="rId22"/>
    <p:sldId id="283" r:id="rId23"/>
    <p:sldId id="275" r:id="rId24"/>
    <p:sldId id="277" r:id="rId25"/>
    <p:sldId id="278" r:id="rId26"/>
    <p:sldId id="279" r:id="rId27"/>
    <p:sldId id="276" r:id="rId28"/>
    <p:sldId id="285" r:id="rId29"/>
    <p:sldId id="287" r:id="rId30"/>
    <p:sldId id="288" r:id="rId31"/>
    <p:sldId id="289" r:id="rId32"/>
    <p:sldId id="286" r:id="rId33"/>
    <p:sldId id="290" r:id="rId34"/>
    <p:sldId id="291"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1075"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3800545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3553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25898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1753860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92062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DEC0E0A-34F6-4536-974B-5DF22551CDEA}" type="datetimeFigureOut">
              <a:rPr lang="ru-RU" smtClean="0"/>
              <a:t>24.10.2021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399705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DEC0E0A-34F6-4536-974B-5DF22551CDEA}" type="datetimeFigureOut">
              <a:rPr lang="ru-RU" smtClean="0"/>
              <a:t>24.10.2021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90702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DEC0E0A-34F6-4536-974B-5DF22551CDEA}" type="datetimeFigureOut">
              <a:rPr lang="ru-RU" smtClean="0"/>
              <a:t>24.10.2021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117738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DEC0E0A-34F6-4536-974B-5DF22551CDEA}" type="datetimeFigureOut">
              <a:rPr lang="ru-RU" smtClean="0"/>
              <a:t>24.10.2021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317039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DEC0E0A-34F6-4536-974B-5DF22551CDEA}" type="datetimeFigureOut">
              <a:rPr lang="ru-RU" smtClean="0"/>
              <a:t>24.10.2021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6998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DEC0E0A-34F6-4536-974B-5DF22551CDEA}" type="datetimeFigureOut">
              <a:rPr lang="ru-RU" smtClean="0"/>
              <a:t>24.10.2021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E35DEF-F5F2-40DF-9F21-0E3F71B2DA30}" type="slidenum">
              <a:rPr lang="ru-RU" smtClean="0"/>
              <a:t>‹#›</a:t>
            </a:fld>
            <a:endParaRPr lang="ru-RU"/>
          </a:p>
        </p:txBody>
      </p:sp>
    </p:spTree>
    <p:extLst>
      <p:ext uri="{BB962C8B-B14F-4D97-AF65-F5344CB8AC3E}">
        <p14:creationId xmlns:p14="http://schemas.microsoft.com/office/powerpoint/2010/main" val="57729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C0E0A-34F6-4536-974B-5DF22551CDEA}" type="datetimeFigureOut">
              <a:rPr lang="ru-RU" smtClean="0"/>
              <a:t>24.10.2021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35DEF-F5F2-40DF-9F21-0E3F71B2DA30}" type="slidenum">
              <a:rPr lang="ru-RU" smtClean="0"/>
              <a:t>‹#›</a:t>
            </a:fld>
            <a:endParaRPr lang="ru-RU"/>
          </a:p>
        </p:txBody>
      </p:sp>
      <p:pic>
        <p:nvPicPr>
          <p:cNvPr id="7" name="Рисунок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980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844824"/>
            <a:ext cx="7702624" cy="2259683"/>
          </a:xfrm>
        </p:spPr>
        <p:txBody>
          <a:bodyPr>
            <a:normAutofit/>
          </a:bodyPr>
          <a:lstStyle/>
          <a:p>
            <a:r>
              <a:rPr lang="ru-RU" b="1" dirty="0" smtClean="0">
                <a:solidFill>
                  <a:schemeClr val="accent3">
                    <a:lumMod val="50000"/>
                  </a:schemeClr>
                </a:solidFill>
                <a:latin typeface="Monotype Corsiva" panose="03010101010201010101" pitchFamily="66" charset="0"/>
              </a:rPr>
              <a:t>Применение здоровьесберегающих технологий в практике учителя начальных классов</a:t>
            </a:r>
            <a:endParaRPr lang="ru-RU" b="1" dirty="0">
              <a:solidFill>
                <a:schemeClr val="accent3">
                  <a:lumMod val="50000"/>
                </a:schemeClr>
              </a:solidFill>
              <a:latin typeface="Monotype Corsiva" panose="03010101010201010101" pitchFamily="66" charset="0"/>
            </a:endParaRPr>
          </a:p>
        </p:txBody>
      </p:sp>
      <p:sp>
        <p:nvSpPr>
          <p:cNvPr id="3" name="Подзаголовок 2"/>
          <p:cNvSpPr>
            <a:spLocks noGrp="1"/>
          </p:cNvSpPr>
          <p:nvPr>
            <p:ph type="subTitle" idx="1"/>
          </p:nvPr>
        </p:nvSpPr>
        <p:spPr>
          <a:xfrm>
            <a:off x="539552" y="332656"/>
            <a:ext cx="8245896" cy="1419944"/>
          </a:xfrm>
        </p:spPr>
        <p:txBody>
          <a:bodyPr>
            <a:normAutofit/>
          </a:bodyPr>
          <a:lstStyle/>
          <a:p>
            <a:r>
              <a:rPr lang="ru-RU" sz="1800" b="1" dirty="0" smtClean="0">
                <a:solidFill>
                  <a:schemeClr val="bg2">
                    <a:lumMod val="50000"/>
                  </a:schemeClr>
                </a:solidFill>
                <a:latin typeface="Arial" panose="020B0604020202020204" pitchFamily="34" charset="0"/>
                <a:cs typeface="Arial" panose="020B0604020202020204" pitchFamily="34" charset="0"/>
              </a:rPr>
              <a:t>Муниципальное бюджетное общеобразовательное учреждение средняя общеобразовательная школа № 28 имени С.А. Тунникова поселка Мостовского Краснодарского края</a:t>
            </a:r>
            <a:endParaRPr lang="ru-RU" sz="1800" b="1" dirty="0">
              <a:solidFill>
                <a:schemeClr val="bg2">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1621391" y="4374232"/>
            <a:ext cx="7164057" cy="1107996"/>
          </a:xfrm>
          <a:prstGeom prst="rect">
            <a:avLst/>
          </a:prstGeom>
          <a:noFill/>
        </p:spPr>
        <p:txBody>
          <a:bodyPr wrap="square" rtlCol="0">
            <a:spAutoFit/>
          </a:bodyPr>
          <a:lstStyle/>
          <a:p>
            <a:pPr lvl="0" algn="ctr" fontAlgn="base">
              <a:spcBef>
                <a:spcPct val="0"/>
              </a:spcBef>
              <a:spcAft>
                <a:spcPct val="0"/>
              </a:spcAft>
            </a:pPr>
            <a:r>
              <a:rPr lang="ru-RU" altLang="ru-RU" sz="2400" dirty="0" smtClean="0">
                <a:latin typeface="Arial" charset="0"/>
                <a:cs typeface="Arial" charset="0"/>
              </a:rPr>
              <a:t>Герасимова Светлана Алексеевна, </a:t>
            </a:r>
          </a:p>
          <a:p>
            <a:pPr lvl="0" algn="ctr" fontAlgn="base">
              <a:spcBef>
                <a:spcPct val="0"/>
              </a:spcBef>
              <a:spcAft>
                <a:spcPct val="0"/>
              </a:spcAft>
            </a:pPr>
            <a:r>
              <a:rPr lang="ru-RU" altLang="ru-RU" sz="2400" dirty="0" smtClean="0">
                <a:latin typeface="Arial" charset="0"/>
                <a:cs typeface="Arial" charset="0"/>
              </a:rPr>
              <a:t> </a:t>
            </a:r>
            <a:r>
              <a:rPr lang="ru-RU" altLang="ru-RU" sz="2400" dirty="0">
                <a:latin typeface="Arial" charset="0"/>
                <a:cs typeface="Arial" charset="0"/>
              </a:rPr>
              <a:t>учитель начальных классов</a:t>
            </a:r>
            <a:endParaRPr lang="ru-RU" altLang="ru-RU" sz="2000" dirty="0">
              <a:latin typeface="Arial" charset="0"/>
              <a:cs typeface="Arial" charset="0"/>
            </a:endParaRPr>
          </a:p>
          <a:p>
            <a:pPr lvl="0" algn="ctr" fontAlgn="base">
              <a:spcBef>
                <a:spcPct val="0"/>
              </a:spcBef>
              <a:spcAft>
                <a:spcPct val="0"/>
              </a:spcAft>
            </a:pPr>
            <a:endParaRPr lang="ru-RU" altLang="ru-RU" b="1" dirty="0">
              <a:solidFill>
                <a:srgbClr val="FFFFFF"/>
              </a:solidFill>
              <a:latin typeface="Arial" charset="0"/>
              <a:cs typeface="Arial" charset="0"/>
            </a:endParaRPr>
          </a:p>
        </p:txBody>
      </p:sp>
      <p:sp>
        <p:nvSpPr>
          <p:cNvPr id="6" name="TextBox 5"/>
          <p:cNvSpPr txBox="1"/>
          <p:nvPr/>
        </p:nvSpPr>
        <p:spPr>
          <a:xfrm>
            <a:off x="3852083" y="6001994"/>
            <a:ext cx="2092239" cy="369332"/>
          </a:xfrm>
          <a:prstGeom prst="rect">
            <a:avLst/>
          </a:prstGeom>
          <a:noFill/>
        </p:spPr>
        <p:txBody>
          <a:bodyPr wrap="none" rtlCol="0">
            <a:spAutoFit/>
          </a:bodyPr>
          <a:lstStyle/>
          <a:p>
            <a:pPr algn="ctr"/>
            <a:r>
              <a:rPr lang="ru-RU" dirty="0" smtClean="0">
                <a:latin typeface="Arial" panose="020B0604020202020204" pitchFamily="34" charset="0"/>
                <a:cs typeface="Arial" panose="020B0604020202020204" pitchFamily="34" charset="0"/>
              </a:rPr>
              <a:t>Мостовской, 2019</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231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smtClean="0"/>
              <a:t>1</a:t>
            </a:r>
            <a:r>
              <a:rPr lang="ru-RU" sz="3200" dirty="0" smtClean="0"/>
              <a:t>. Соблюдение санитарно-эпидемиологических правил и нормативов</a:t>
            </a:r>
            <a:endParaRPr lang="ru-RU" sz="3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1988840"/>
            <a:ext cx="4388379" cy="3291284"/>
          </a:xfrm>
        </p:spPr>
      </p:pic>
      <p:sp>
        <p:nvSpPr>
          <p:cNvPr id="4" name="Объект 3"/>
          <p:cNvSpPr>
            <a:spLocks noGrp="1"/>
          </p:cNvSpPr>
          <p:nvPr>
            <p:ph sz="half" idx="2"/>
          </p:nvPr>
        </p:nvSpPr>
        <p:spPr>
          <a:xfrm>
            <a:off x="4932040" y="1844824"/>
            <a:ext cx="4038600" cy="4525963"/>
          </a:xfrm>
        </p:spPr>
        <p:txBody>
          <a:bodyPr>
            <a:normAutofit lnSpcReduction="10000"/>
          </a:bodyPr>
          <a:lstStyle/>
          <a:p>
            <a:r>
              <a:rPr lang="ru-RU" dirty="0" smtClean="0"/>
              <a:t>Естественное и искусственное освещение;</a:t>
            </a:r>
          </a:p>
          <a:p>
            <a:r>
              <a:rPr lang="ru-RU" dirty="0" smtClean="0"/>
              <a:t>Требования к демонстрационным материалам, ТСО;</a:t>
            </a:r>
          </a:p>
          <a:p>
            <a:r>
              <a:rPr lang="ru-RU" dirty="0" smtClean="0"/>
              <a:t>Гигиенические требования к режиму образовательного процесса;</a:t>
            </a:r>
          </a:p>
          <a:p>
            <a:endParaRPr lang="ru-RU" dirty="0" smtClean="0"/>
          </a:p>
          <a:p>
            <a:endParaRPr lang="ru-RU" dirty="0"/>
          </a:p>
        </p:txBody>
      </p:sp>
    </p:spTree>
    <p:extLst>
      <p:ext uri="{BB962C8B-B14F-4D97-AF65-F5344CB8AC3E}">
        <p14:creationId xmlns:p14="http://schemas.microsoft.com/office/powerpoint/2010/main" val="2961842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solidFill>
                  <a:prstClr val="black"/>
                </a:solidFill>
              </a:rPr>
              <a:t>2. Создание условий для успешного обучения и воспитания</a:t>
            </a:r>
            <a:endParaRPr lang="ru-RU" dirty="0"/>
          </a:p>
        </p:txBody>
      </p:sp>
      <p:sp>
        <p:nvSpPr>
          <p:cNvPr id="3" name="Объект 2"/>
          <p:cNvSpPr>
            <a:spLocks noGrp="1"/>
          </p:cNvSpPr>
          <p:nvPr>
            <p:ph sz="half" idx="1"/>
          </p:nvPr>
        </p:nvSpPr>
        <p:spPr>
          <a:xfrm>
            <a:off x="467544" y="1465396"/>
            <a:ext cx="4032448" cy="5400600"/>
          </a:xfrm>
        </p:spPr>
        <p:txBody>
          <a:bodyPr>
            <a:normAutofit fontScale="92500" lnSpcReduction="20000"/>
          </a:bodyPr>
          <a:lstStyle/>
          <a:p>
            <a:pPr marL="0" indent="0">
              <a:buNone/>
            </a:pPr>
            <a:r>
              <a:rPr lang="ru-RU" b="1" dirty="0" smtClean="0"/>
              <a:t>Василий Порфирьевич Вахтеров</a:t>
            </a:r>
            <a:r>
              <a:rPr lang="ru-RU" dirty="0" smtClean="0"/>
              <a:t>, русский педагог, ученый, методист начальной школы, создатель «эволюционной педагогики», подчеркивал актуальность гуманистической педагогики, считал важным создание эмоциональной атмосферы обучения. </a:t>
            </a:r>
            <a:r>
              <a:rPr lang="ru-RU" b="1" dirty="0" smtClean="0"/>
              <a:t>«Веселое расположение духа-одно из самых существенных условий хорошего обучения».</a:t>
            </a:r>
            <a:endParaRPr lang="ru-RU" b="1"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72975" y="1484784"/>
            <a:ext cx="3780419" cy="5040560"/>
          </a:xfrm>
        </p:spPr>
      </p:pic>
    </p:spTree>
    <p:extLst>
      <p:ext uri="{BB962C8B-B14F-4D97-AF65-F5344CB8AC3E}">
        <p14:creationId xmlns:p14="http://schemas.microsoft.com/office/powerpoint/2010/main" val="2812585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solidFill>
                  <a:prstClr val="black"/>
                </a:solidFill>
              </a:rPr>
              <a:t>2. Создание условий для успешного обучения и воспитания</a:t>
            </a:r>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2060848"/>
            <a:ext cx="4726451" cy="3544838"/>
          </a:xfrm>
        </p:spPr>
      </p:pic>
      <p:sp>
        <p:nvSpPr>
          <p:cNvPr id="4" name="Объект 3"/>
          <p:cNvSpPr>
            <a:spLocks noGrp="1"/>
          </p:cNvSpPr>
          <p:nvPr>
            <p:ph sz="half" idx="2"/>
          </p:nvPr>
        </p:nvSpPr>
        <p:spPr>
          <a:xfrm>
            <a:off x="5076056" y="1833642"/>
            <a:ext cx="3888432" cy="5040560"/>
          </a:xfrm>
        </p:spPr>
        <p:txBody>
          <a:bodyPr>
            <a:normAutofit fontScale="77500" lnSpcReduction="20000"/>
          </a:bodyPr>
          <a:lstStyle/>
          <a:p>
            <a:pPr marL="0" indent="0">
              <a:buNone/>
            </a:pPr>
            <a:r>
              <a:rPr lang="ru-RU" dirty="0" smtClean="0"/>
              <a:t>Современные исследования психологов и педагогов, подтверждая его мысль, отмечают, что развитие ученика будет эффективным при условии, если обучение вызывает положительные эмоции, которые являются стимулами, «рычагами» для желаемой деятельности. Значительно эффективнее оказывается эмоционально насыщенная деятельность по сравнению с эмоционально ненасыщенной.</a:t>
            </a:r>
            <a:endParaRPr lang="ru-RU" dirty="0"/>
          </a:p>
        </p:txBody>
      </p:sp>
    </p:spTree>
    <p:extLst>
      <p:ext uri="{BB962C8B-B14F-4D97-AF65-F5344CB8AC3E}">
        <p14:creationId xmlns:p14="http://schemas.microsoft.com/office/powerpoint/2010/main" val="3054823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116632"/>
            <a:ext cx="9577064" cy="1301006"/>
          </a:xfrm>
        </p:spPr>
        <p:txBody>
          <a:bodyPr>
            <a:normAutofit fontScale="90000"/>
          </a:bodyPr>
          <a:lstStyle/>
          <a:p>
            <a:r>
              <a:rPr lang="ru-RU" sz="3200" b="1" dirty="0" smtClean="0">
                <a:solidFill>
                  <a:prstClr val="black"/>
                </a:solidFill>
              </a:rPr>
              <a:t>В.П. Вахтеров </a:t>
            </a:r>
            <a:r>
              <a:rPr lang="ru-RU" sz="3200" dirty="0" smtClean="0">
                <a:solidFill>
                  <a:prstClr val="black"/>
                </a:solidFill>
              </a:rPr>
              <a:t>показал влияние</a:t>
            </a:r>
            <a:r>
              <a:rPr lang="ru-RU" sz="3200" b="1" dirty="0" smtClean="0">
                <a:solidFill>
                  <a:prstClr val="black"/>
                </a:solidFill>
              </a:rPr>
              <a:t> </a:t>
            </a:r>
            <a:r>
              <a:rPr lang="ru-RU" sz="3200" dirty="0" smtClean="0">
                <a:solidFill>
                  <a:prstClr val="black"/>
                </a:solidFill>
              </a:rPr>
              <a:t>различных чувств на психофизиологическое  состояние  и развитие человека</a:t>
            </a:r>
            <a:endParaRPr lang="ru-RU" b="1" dirty="0"/>
          </a:p>
        </p:txBody>
      </p:sp>
      <p:sp>
        <p:nvSpPr>
          <p:cNvPr id="3" name="Объект 2"/>
          <p:cNvSpPr>
            <a:spLocks noGrp="1"/>
          </p:cNvSpPr>
          <p:nvPr>
            <p:ph sz="half" idx="1"/>
          </p:nvPr>
        </p:nvSpPr>
        <p:spPr>
          <a:xfrm>
            <a:off x="457200" y="1412776"/>
            <a:ext cx="4038600" cy="4464497"/>
          </a:xfrm>
        </p:spPr>
        <p:txBody>
          <a:bodyPr>
            <a:normAutofit fontScale="92500" lnSpcReduction="20000"/>
          </a:bodyPr>
          <a:lstStyle/>
          <a:p>
            <a:pPr marL="0" indent="0">
              <a:buNone/>
            </a:pPr>
            <a:r>
              <a:rPr lang="ru-RU" b="1" dirty="0" smtClean="0"/>
              <a:t>Положительные чувства </a:t>
            </a:r>
            <a:r>
              <a:rPr lang="ru-RU" dirty="0" smtClean="0"/>
              <a:t>(восторг, радость, надежда, удовольствие, наслаждение)</a:t>
            </a:r>
            <a:r>
              <a:rPr lang="ru-RU" b="1" dirty="0" smtClean="0"/>
              <a:t> </a:t>
            </a:r>
            <a:r>
              <a:rPr lang="ru-RU" dirty="0" smtClean="0"/>
              <a:t>повышают</a:t>
            </a:r>
            <a:r>
              <a:rPr lang="ru-RU" b="1" dirty="0" smtClean="0"/>
              <a:t> </a:t>
            </a:r>
            <a:r>
              <a:rPr lang="ru-RU" dirty="0" smtClean="0"/>
              <a:t>энергичность и жизнедеятельность организма, усиливают работоспособность, возбуждают волю. Являются показателями прогрессивного развития, содействуют физическому и психическому развитию.</a:t>
            </a:r>
          </a:p>
        </p:txBody>
      </p:sp>
      <p:sp>
        <p:nvSpPr>
          <p:cNvPr id="4" name="Объект 3"/>
          <p:cNvSpPr>
            <a:spLocks noGrp="1"/>
          </p:cNvSpPr>
          <p:nvPr>
            <p:ph sz="half" idx="2"/>
          </p:nvPr>
        </p:nvSpPr>
        <p:spPr>
          <a:xfrm>
            <a:off x="4637857" y="1484784"/>
            <a:ext cx="4038600" cy="4525963"/>
          </a:xfrm>
        </p:spPr>
        <p:txBody>
          <a:bodyPr>
            <a:normAutofit fontScale="92500" lnSpcReduction="20000"/>
          </a:bodyPr>
          <a:lstStyle/>
          <a:p>
            <a:pPr marL="0" indent="0">
              <a:buNone/>
            </a:pPr>
            <a:r>
              <a:rPr lang="ru-RU" b="1" dirty="0" smtClean="0"/>
              <a:t>Негативные чувства </a:t>
            </a:r>
            <a:r>
              <a:rPr lang="ru-RU" dirty="0" smtClean="0"/>
              <a:t>(страх, недовольство, уныние, боль, отчаяние) угнетают человека, ослабляют жизнедеятельность и функционирование организма, снижают работоспособность, нарушают протекание психических процессов. Наносят вред телесным и душевным силам ребенка. </a:t>
            </a:r>
            <a:endParaRPr lang="ru-RU" dirty="0"/>
          </a:p>
        </p:txBody>
      </p:sp>
      <p:sp>
        <p:nvSpPr>
          <p:cNvPr id="6" name="TextBox 5"/>
          <p:cNvSpPr txBox="1"/>
          <p:nvPr/>
        </p:nvSpPr>
        <p:spPr>
          <a:xfrm>
            <a:off x="691953" y="5811361"/>
            <a:ext cx="7992888" cy="707886"/>
          </a:xfrm>
          <a:prstGeom prst="rect">
            <a:avLst/>
          </a:prstGeom>
          <a:noFill/>
        </p:spPr>
        <p:txBody>
          <a:bodyPr wrap="square" rtlCol="0">
            <a:spAutoFit/>
          </a:bodyPr>
          <a:lstStyle/>
          <a:p>
            <a:r>
              <a:rPr lang="ru-RU" sz="2000" b="1" dirty="0" smtClean="0">
                <a:latin typeface="Arial" panose="020B0604020202020204" pitchFamily="34" charset="0"/>
                <a:cs typeface="Arial" panose="020B0604020202020204" pitchFamily="34" charset="0"/>
              </a:rPr>
              <a:t>«Удовольствие – это знак и выражение развития, боль- это символ и выражение регресса»</a:t>
            </a:r>
            <a:r>
              <a:rPr lang="ru-RU" sz="2000" dirty="0" smtClean="0">
                <a:latin typeface="Arial" panose="020B0604020202020204" pitchFamily="34" charset="0"/>
                <a:cs typeface="Arial" panose="020B0604020202020204" pitchFamily="34" charset="0"/>
              </a:rPr>
              <a:t> – </a:t>
            </a:r>
            <a:r>
              <a:rPr lang="ru-RU" sz="2000" b="1" i="1" dirty="0" smtClean="0">
                <a:latin typeface="Arial" panose="020B0604020202020204" pitchFamily="34" charset="0"/>
                <a:cs typeface="Arial" panose="020B0604020202020204" pitchFamily="34" charset="0"/>
              </a:rPr>
              <a:t>писал </a:t>
            </a:r>
            <a:r>
              <a:rPr lang="ru-RU" sz="2000" b="1" i="1" dirty="0" err="1" smtClean="0">
                <a:latin typeface="Arial" panose="020B0604020202020204" pitchFamily="34" charset="0"/>
                <a:cs typeface="Arial" panose="020B0604020202020204" pitchFamily="34" charset="0"/>
              </a:rPr>
              <a:t>В.П.Вахтеров</a:t>
            </a:r>
            <a:endParaRPr lang="ru-RU"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198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2.1 Гуманистический подход</a:t>
            </a:r>
            <a:endParaRPr lang="ru-RU" dirty="0"/>
          </a:p>
        </p:txBody>
      </p:sp>
      <p:sp>
        <p:nvSpPr>
          <p:cNvPr id="6" name="Объект 5"/>
          <p:cNvSpPr>
            <a:spLocks noGrp="1"/>
          </p:cNvSpPr>
          <p:nvPr>
            <p:ph sz="half" idx="1"/>
          </p:nvPr>
        </p:nvSpPr>
        <p:spPr>
          <a:xfrm>
            <a:off x="457200" y="1600200"/>
            <a:ext cx="4186808" cy="4525963"/>
          </a:xfrm>
        </p:spPr>
        <p:txBody>
          <a:bodyPr>
            <a:normAutofit fontScale="92500" lnSpcReduction="10000"/>
          </a:bodyPr>
          <a:lstStyle/>
          <a:p>
            <a:r>
              <a:rPr lang="ru-RU" dirty="0" smtClean="0"/>
              <a:t>Демократический стиль взаимодействия, построенный на взаимном доверии, уважении, диалоге;</a:t>
            </a:r>
          </a:p>
          <a:p>
            <a:r>
              <a:rPr lang="ru-RU" dirty="0" smtClean="0"/>
              <a:t>Вера в лучшие стороны детской природы,  добро, самосовершенствование,  силы и возможности, необходимость дать ему простор для проявления творчества;</a:t>
            </a:r>
          </a:p>
          <a:p>
            <a:endParaRPr lang="ru-RU" dirty="0"/>
          </a:p>
        </p:txBody>
      </p:sp>
      <p:pic>
        <p:nvPicPr>
          <p:cNvPr id="2" name="Объект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988840"/>
            <a:ext cx="4038600" cy="3028950"/>
          </a:xfrm>
        </p:spPr>
      </p:pic>
    </p:spTree>
    <p:extLst>
      <p:ext uri="{BB962C8B-B14F-4D97-AF65-F5344CB8AC3E}">
        <p14:creationId xmlns:p14="http://schemas.microsoft.com/office/powerpoint/2010/main" val="1874485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2.1 Гуманистический подход</a:t>
            </a:r>
            <a:endParaRPr lang="ru-RU" dirty="0"/>
          </a:p>
        </p:txBody>
      </p:sp>
      <p:sp>
        <p:nvSpPr>
          <p:cNvPr id="6" name="Объект 5"/>
          <p:cNvSpPr>
            <a:spLocks noGrp="1"/>
          </p:cNvSpPr>
          <p:nvPr>
            <p:ph sz="half" idx="1"/>
          </p:nvPr>
        </p:nvSpPr>
        <p:spPr>
          <a:xfrm>
            <a:off x="467544" y="1340768"/>
            <a:ext cx="4038600" cy="4565103"/>
          </a:xfrm>
        </p:spPr>
        <p:txBody>
          <a:bodyPr>
            <a:noAutofit/>
          </a:bodyPr>
          <a:lstStyle/>
          <a:p>
            <a:r>
              <a:rPr lang="ru-RU" sz="1600" b="1" dirty="0" smtClean="0">
                <a:latin typeface="Arial" panose="020B0604020202020204" pitchFamily="34" charset="0"/>
                <a:cs typeface="Arial" panose="020B0604020202020204" pitchFamily="34" charset="0"/>
              </a:rPr>
              <a:t>Недопустимость отрицательных характеристик, т.к. «внушить мысль, значить внушить веру в эту мысль»;</a:t>
            </a:r>
          </a:p>
          <a:p>
            <a:r>
              <a:rPr lang="ru-RU" sz="1600" b="1" dirty="0" smtClean="0">
                <a:latin typeface="Arial" panose="020B0604020202020204" pitchFamily="34" charset="0"/>
                <a:cs typeface="Arial" panose="020B0604020202020204" pitchFamily="34" charset="0"/>
              </a:rPr>
              <a:t>Верить в возможности и перспективы ученика, подбадривать, при совершении проступка защитить, найти смягчающие обстоятельства, выразить надежду, что данный проступок не повторится;</a:t>
            </a:r>
          </a:p>
          <a:p>
            <a:r>
              <a:rPr lang="ru-RU" sz="1600" b="1" dirty="0" smtClean="0">
                <a:latin typeface="Arial" panose="020B0604020202020204" pitchFamily="34" charset="0"/>
                <a:cs typeface="Arial" panose="020B0604020202020204" pitchFamily="34" charset="0"/>
              </a:rPr>
              <a:t>В отношении отстающих учеников важен  оптимистический настрой в их способности, при необходимости индивидуально заниматься, но, чтобы эти занятия не внушали презрения к их слабости;</a:t>
            </a:r>
          </a:p>
          <a:p>
            <a:r>
              <a:rPr lang="ru-RU" sz="1600" b="1" dirty="0" smtClean="0">
                <a:latin typeface="Arial" panose="020B0604020202020204" pitchFamily="34" charset="0"/>
                <a:cs typeface="Arial" panose="020B0604020202020204" pitchFamily="34" charset="0"/>
              </a:rPr>
              <a:t>Поднять чувство собственного достоинства ребенка, уважать человека в ребенке;</a:t>
            </a:r>
          </a:p>
          <a:p>
            <a:endParaRPr lang="ru-RU" sz="1600" b="1" dirty="0"/>
          </a:p>
        </p:txBody>
      </p:sp>
      <p:pic>
        <p:nvPicPr>
          <p:cNvPr id="8" name="Объект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341772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idx="4294967295"/>
          </p:nvPr>
        </p:nvSpPr>
        <p:spPr>
          <a:xfrm>
            <a:off x="755576" y="548680"/>
            <a:ext cx="7474024" cy="5688632"/>
          </a:xfrm>
        </p:spPr>
        <p:txBody>
          <a:bodyPr>
            <a:normAutofit fontScale="90000"/>
          </a:bodyPr>
          <a:lstStyle/>
          <a:p>
            <a:r>
              <a:rPr lang="ru-RU" sz="3200" dirty="0" smtClean="0">
                <a:solidFill>
                  <a:prstClr val="black"/>
                </a:solidFill>
              </a:rPr>
              <a:t>2.1.Важным для </a:t>
            </a:r>
            <a:r>
              <a:rPr lang="ru-RU" sz="3200" b="1" dirty="0" smtClean="0">
                <a:solidFill>
                  <a:prstClr val="black"/>
                </a:solidFill>
              </a:rPr>
              <a:t>В.П.Вахтерова</a:t>
            </a:r>
            <a:r>
              <a:rPr lang="ru-RU" sz="3200" dirty="0" smtClean="0">
                <a:solidFill>
                  <a:prstClr val="black"/>
                </a:solidFill>
              </a:rPr>
              <a:t> с точки зрения здоровьесбережения, чтобы учителя наполнили боязливый ум ребенка бодрыми и светлыми чувствами, верой в свои силы, охраняли их от переутомления, отчаяния, гнетущего настроения, стремились к тому, чтобы они считали жизнь источником радости, а не страха и отвращения. </a:t>
            </a:r>
            <a:r>
              <a:rPr lang="ru-RU" sz="3200" b="1" dirty="0" smtClean="0">
                <a:solidFill>
                  <a:prstClr val="black"/>
                </a:solidFill>
              </a:rPr>
              <a:t>«И тогда дети будут действительно развиваться физически, умственно и нравственно в силу того счастья и той радости, которые доставляют ребёнку его нормальное развитие»</a:t>
            </a:r>
            <a:endParaRPr lang="ru-RU" b="1" dirty="0"/>
          </a:p>
        </p:txBody>
      </p:sp>
    </p:spTree>
    <p:extLst>
      <p:ext uri="{BB962C8B-B14F-4D97-AF65-F5344CB8AC3E}">
        <p14:creationId xmlns:p14="http://schemas.microsoft.com/office/powerpoint/2010/main" val="4273692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sp>
        <p:nvSpPr>
          <p:cNvPr id="3" name="Текст 2"/>
          <p:cNvSpPr>
            <a:spLocks noGrp="1"/>
          </p:cNvSpPr>
          <p:nvPr>
            <p:ph type="body" idx="1"/>
          </p:nvPr>
        </p:nvSpPr>
        <p:spPr>
          <a:xfrm>
            <a:off x="4716016" y="1340768"/>
            <a:ext cx="4040188" cy="639762"/>
          </a:xfrm>
        </p:spPr>
        <p:txBody>
          <a:bodyPr/>
          <a:lstStyle/>
          <a:p>
            <a:pPr marL="342900" indent="-342900" algn="ctr">
              <a:buFont typeface="Wingdings" panose="05000000000000000000" pitchFamily="2" charset="2"/>
              <a:buChar char="v"/>
            </a:pPr>
            <a:r>
              <a:rPr lang="ru-RU" dirty="0" smtClean="0"/>
              <a:t>Экспедиции</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8023" y="1844824"/>
            <a:ext cx="3211004" cy="4281339"/>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11960" y="2204864"/>
            <a:ext cx="4711104" cy="35333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00931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7503" y="2132856"/>
            <a:ext cx="4800533" cy="3600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Текст 4"/>
          <p:cNvSpPr>
            <a:spLocks noGrp="1"/>
          </p:cNvSpPr>
          <p:nvPr>
            <p:ph type="body" sz="quarter" idx="3"/>
          </p:nvPr>
        </p:nvSpPr>
        <p:spPr>
          <a:xfrm>
            <a:off x="5436096" y="1340768"/>
            <a:ext cx="4041775" cy="639762"/>
          </a:xfrm>
        </p:spPr>
        <p:txBody>
          <a:bodyPr/>
          <a:lstStyle/>
          <a:p>
            <a:pPr marL="342900" indent="-342900" algn="ctr">
              <a:buFont typeface="Wingdings" panose="05000000000000000000" pitchFamily="2" charset="2"/>
              <a:buChar char="v"/>
            </a:pPr>
            <a:r>
              <a:rPr lang="ru-RU" dirty="0" smtClean="0"/>
              <a:t>Прогулки</a:t>
            </a:r>
            <a:endParaRPr lang="ru-RU"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04474" y="2204864"/>
            <a:ext cx="4711104" cy="35333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48350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7503" y="2332878"/>
            <a:ext cx="4800533" cy="32003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Текст 4"/>
          <p:cNvSpPr>
            <a:spLocks noGrp="1"/>
          </p:cNvSpPr>
          <p:nvPr>
            <p:ph type="body" sz="quarter" idx="3"/>
          </p:nvPr>
        </p:nvSpPr>
        <p:spPr>
          <a:xfrm>
            <a:off x="5436096" y="1340768"/>
            <a:ext cx="4041775" cy="639762"/>
          </a:xfrm>
        </p:spPr>
        <p:txBody>
          <a:bodyPr/>
          <a:lstStyle/>
          <a:p>
            <a:pPr marL="342900" indent="-342900" algn="ctr">
              <a:buFont typeface="Wingdings" panose="05000000000000000000" pitchFamily="2" charset="2"/>
              <a:buChar char="v"/>
            </a:pPr>
            <a:r>
              <a:rPr lang="ru-RU" dirty="0" smtClean="0"/>
              <a:t>Экскурсии</a:t>
            </a:r>
            <a:endParaRPr lang="ru-RU"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04474" y="2204864"/>
            <a:ext cx="4711104" cy="3533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5629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Здоровье</a:t>
            </a:r>
            <a:r>
              <a:rPr lang="ru-RU" dirty="0" smtClean="0"/>
              <a:t>-актуальная тема для разговора на все времена</a:t>
            </a:r>
            <a:endParaRPr lang="ru-RU" dirty="0"/>
          </a:p>
        </p:txBody>
      </p:sp>
      <p:sp>
        <p:nvSpPr>
          <p:cNvPr id="3" name="Объект 2"/>
          <p:cNvSpPr>
            <a:spLocks noGrp="1"/>
          </p:cNvSpPr>
          <p:nvPr>
            <p:ph idx="1"/>
          </p:nvPr>
        </p:nvSpPr>
        <p:spPr/>
        <p:txBody>
          <a:bodyPr/>
          <a:lstStyle/>
          <a:p>
            <a:pPr marL="0" indent="0">
              <a:buNone/>
            </a:pPr>
            <a:r>
              <a:rPr lang="ru-RU" dirty="0" smtClean="0"/>
              <a:t>По мнению специалистов-медиков, 75% всех болезней человека заложено в детские годы.</a:t>
            </a:r>
          </a:p>
          <a:p>
            <a:pPr marL="0" indent="0">
              <a:buNone/>
            </a:pPr>
            <a:r>
              <a:rPr lang="ru-RU" dirty="0" smtClean="0"/>
              <a:t>Многочисленные исследования последних лет показывают, что около 25-30% детей, приходящих в 1 –е классы имеют те или иные отклонения в состоянии здоровья. </a:t>
            </a:r>
          </a:p>
          <a:p>
            <a:pPr marL="0" indent="0">
              <a:buNone/>
            </a:pPr>
            <a:r>
              <a:rPr lang="ru-RU" dirty="0" smtClean="0"/>
              <a:t>За период обучения в школе число здоровых детей уменьшается в 4 раза.</a:t>
            </a:r>
            <a:endParaRPr lang="ru-RU" dirty="0"/>
          </a:p>
        </p:txBody>
      </p:sp>
    </p:spTree>
    <p:extLst>
      <p:ext uri="{BB962C8B-B14F-4D97-AF65-F5344CB8AC3E}">
        <p14:creationId xmlns:p14="http://schemas.microsoft.com/office/powerpoint/2010/main" val="1882624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31940" y="0"/>
            <a:ext cx="4752528" cy="3564396"/>
          </a:xfrm>
        </p:spPr>
      </p:pic>
      <p:sp>
        <p:nvSpPr>
          <p:cNvPr id="10" name="Текст 9"/>
          <p:cNvSpPr>
            <a:spLocks noGrp="1"/>
          </p:cNvSpPr>
          <p:nvPr>
            <p:ph type="body" sz="half" idx="2"/>
          </p:nvPr>
        </p:nvSpPr>
        <p:spPr>
          <a:xfrm>
            <a:off x="395536" y="260648"/>
            <a:ext cx="3008313" cy="6369916"/>
          </a:xfrm>
        </p:spPr>
        <p:txBody>
          <a:bodyPr>
            <a:normAutofit fontScale="62500" lnSpcReduction="20000"/>
          </a:bodyPr>
          <a:lstStyle/>
          <a:p>
            <a:pPr lvl="0"/>
            <a:r>
              <a:rPr lang="ru-RU" sz="3200" dirty="0">
                <a:solidFill>
                  <a:prstClr val="black"/>
                </a:solidFill>
              </a:rPr>
              <a:t>Экскурсии имеют огромный образовательный и воспитательный потенциал. На них дети ближе к жизни, природе, чем в школе</a:t>
            </a:r>
            <a:r>
              <a:rPr lang="ru-RU" sz="3200" dirty="0" smtClean="0">
                <a:solidFill>
                  <a:prstClr val="black"/>
                </a:solidFill>
              </a:rPr>
              <a:t>. На экскурсиях дети могут встретиться с людьми разного </a:t>
            </a:r>
            <a:r>
              <a:rPr lang="ru-RU" sz="3200" dirty="0" err="1" smtClean="0">
                <a:solidFill>
                  <a:prstClr val="black"/>
                </a:solidFill>
              </a:rPr>
              <a:t>соц.статуса</a:t>
            </a:r>
            <a:r>
              <a:rPr lang="ru-RU" sz="3200" dirty="0" smtClean="0">
                <a:solidFill>
                  <a:prstClr val="black"/>
                </a:solidFill>
              </a:rPr>
              <a:t>, профессий, могут изучать их интересы, взгляды, обычаи, своеобразие мимики, жестов, говора, </a:t>
            </a:r>
            <a:r>
              <a:rPr lang="ru-RU" sz="3200" dirty="0" err="1" smtClean="0">
                <a:solidFill>
                  <a:prstClr val="black"/>
                </a:solidFill>
              </a:rPr>
              <a:t>т.о</a:t>
            </a:r>
            <a:r>
              <a:rPr lang="ru-RU" sz="3200" dirty="0" smtClean="0">
                <a:solidFill>
                  <a:prstClr val="black"/>
                </a:solidFill>
              </a:rPr>
              <a:t>. ребенок постигает особенности психологии, воли, чувств людей. Экскурсии сближают учителя и детей, делают их отношения более доверительными, искренними, задушевными, т.е. более гуманными.</a:t>
            </a:r>
            <a:endParaRPr lang="ru-RU" sz="3200" dirty="0">
              <a:solidFill>
                <a:prstClr val="black"/>
              </a:solidFill>
            </a:endParaRPr>
          </a:p>
          <a:p>
            <a:endParaRPr lang="ru-RU"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95936" y="3414207"/>
            <a:ext cx="4824536" cy="32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244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352928"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sp>
        <p:nvSpPr>
          <p:cNvPr id="3" name="Текст 2"/>
          <p:cNvSpPr>
            <a:spLocks noGrp="1"/>
          </p:cNvSpPr>
          <p:nvPr>
            <p:ph type="body" idx="1"/>
          </p:nvPr>
        </p:nvSpPr>
        <p:spPr>
          <a:xfrm>
            <a:off x="1907704" y="1196752"/>
            <a:ext cx="6048672" cy="639762"/>
          </a:xfrm>
        </p:spPr>
        <p:txBody>
          <a:bodyPr>
            <a:normAutofit/>
          </a:bodyPr>
          <a:lstStyle/>
          <a:p>
            <a:pPr marL="342900" indent="-342900" algn="ctr">
              <a:buFont typeface="Wingdings" panose="05000000000000000000" pitchFamily="2" charset="2"/>
              <a:buChar char="v"/>
            </a:pPr>
            <a:r>
              <a:rPr lang="ru-RU" dirty="0" smtClean="0"/>
              <a:t>Состязания на свежем воздухе</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7504" y="2132856"/>
            <a:ext cx="4512502"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8202" y="2204864"/>
            <a:ext cx="4415798" cy="3311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7707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74199" y="2332878"/>
            <a:ext cx="4267140" cy="32003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Текст 4"/>
          <p:cNvSpPr>
            <a:spLocks noGrp="1"/>
          </p:cNvSpPr>
          <p:nvPr>
            <p:ph type="body" sz="quarter" idx="3"/>
          </p:nvPr>
        </p:nvSpPr>
        <p:spPr>
          <a:xfrm>
            <a:off x="2123728" y="1484784"/>
            <a:ext cx="5544616" cy="639762"/>
          </a:xfrm>
        </p:spPr>
        <p:txBody>
          <a:bodyPr>
            <a:normAutofit/>
          </a:bodyPr>
          <a:lstStyle/>
          <a:p>
            <a:pPr marL="342900" indent="-342900" algn="ctr">
              <a:buFont typeface="Wingdings" panose="05000000000000000000" pitchFamily="2" charset="2"/>
              <a:buChar char="v"/>
            </a:pPr>
            <a:r>
              <a:rPr lang="ru-RU" dirty="0" smtClean="0"/>
              <a:t>Совместные поездки с родителями</a:t>
            </a:r>
            <a:endParaRPr lang="ru-RU"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04474" y="2204864"/>
            <a:ext cx="4711104" cy="3533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3075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9512" y="1772816"/>
            <a:ext cx="4075685" cy="3056764"/>
          </a:xfrm>
        </p:spPr>
      </p:pic>
      <p:sp>
        <p:nvSpPr>
          <p:cNvPr id="5" name="Текст 4"/>
          <p:cNvSpPr>
            <a:spLocks noGrp="1"/>
          </p:cNvSpPr>
          <p:nvPr>
            <p:ph type="body" sz="quarter" idx="3"/>
          </p:nvPr>
        </p:nvSpPr>
        <p:spPr>
          <a:xfrm>
            <a:off x="4716016" y="1556792"/>
            <a:ext cx="4041775" cy="936104"/>
          </a:xfrm>
        </p:spPr>
        <p:txBody>
          <a:bodyPr>
            <a:normAutofit fontScale="92500" lnSpcReduction="20000"/>
          </a:bodyPr>
          <a:lstStyle/>
          <a:p>
            <a:pPr marL="342900" indent="-342900" algn="ctr">
              <a:buFont typeface="Wingdings" panose="05000000000000000000" pitchFamily="2" charset="2"/>
              <a:buChar char="v"/>
            </a:pPr>
            <a:r>
              <a:rPr lang="ru-RU" dirty="0" smtClean="0"/>
              <a:t>Работа летней оздоровительной площадки «Здоровячок»</a:t>
            </a:r>
            <a:endParaRPr lang="ru-RU"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067944" y="2780928"/>
            <a:ext cx="4711104" cy="35333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7217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352928"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sp>
        <p:nvSpPr>
          <p:cNvPr id="3" name="Текст 2"/>
          <p:cNvSpPr>
            <a:spLocks noGrp="1"/>
          </p:cNvSpPr>
          <p:nvPr>
            <p:ph type="body" idx="1"/>
          </p:nvPr>
        </p:nvSpPr>
        <p:spPr>
          <a:xfrm>
            <a:off x="2843808" y="1196752"/>
            <a:ext cx="4040188" cy="639762"/>
          </a:xfrm>
        </p:spPr>
        <p:txBody>
          <a:bodyPr>
            <a:normAutofit fontScale="92500"/>
          </a:bodyPr>
          <a:lstStyle/>
          <a:p>
            <a:pPr marL="342900" indent="-342900" algn="ctr">
              <a:buFont typeface="Wingdings" panose="05000000000000000000" pitchFamily="2" charset="2"/>
              <a:buChar char="v"/>
            </a:pPr>
            <a:r>
              <a:rPr lang="ru-RU" dirty="0" smtClean="0"/>
              <a:t>Спортивные соревнования</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5576" y="2060848"/>
            <a:ext cx="3211004" cy="428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04048" y="1988840"/>
            <a:ext cx="3248502" cy="4331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0046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352928"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sp>
        <p:nvSpPr>
          <p:cNvPr id="3" name="Текст 2"/>
          <p:cNvSpPr>
            <a:spLocks noGrp="1"/>
          </p:cNvSpPr>
          <p:nvPr>
            <p:ph type="body" idx="1"/>
          </p:nvPr>
        </p:nvSpPr>
        <p:spPr>
          <a:xfrm>
            <a:off x="755576" y="1196752"/>
            <a:ext cx="3456384" cy="639762"/>
          </a:xfrm>
        </p:spPr>
        <p:txBody>
          <a:bodyPr>
            <a:normAutofit/>
          </a:bodyPr>
          <a:lstStyle/>
          <a:p>
            <a:pPr marL="342900" indent="-342900" algn="ctr">
              <a:buFont typeface="Wingdings" panose="05000000000000000000" pitchFamily="2" charset="2"/>
              <a:buChar char="v"/>
            </a:pPr>
            <a:r>
              <a:rPr lang="ru-RU" dirty="0" smtClean="0"/>
              <a:t>Утренняя зарядка</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24" y="2204864"/>
            <a:ext cx="4416490" cy="3312368"/>
          </a:xfrm>
          <a:prstGeom prst="rect">
            <a:avLst/>
          </a:prstGeom>
          <a:ln>
            <a:noFill/>
          </a:ln>
          <a:effectLst>
            <a:softEdge rad="112500"/>
          </a:effectLst>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99992" y="2132856"/>
            <a:ext cx="4512502" cy="3384376"/>
          </a:xfrm>
          <a:prstGeom prst="rect">
            <a:avLst/>
          </a:prstGeom>
          <a:ln>
            <a:noFill/>
          </a:ln>
          <a:effectLst>
            <a:softEdge rad="112500"/>
          </a:effectLst>
        </p:spPr>
      </p:pic>
      <p:sp>
        <p:nvSpPr>
          <p:cNvPr id="6" name="Текст 2"/>
          <p:cNvSpPr>
            <a:spLocks noGrp="1"/>
          </p:cNvSpPr>
          <p:nvPr>
            <p:ph type="body" idx="1"/>
          </p:nvPr>
        </p:nvSpPr>
        <p:spPr>
          <a:xfrm>
            <a:off x="4932040" y="1268760"/>
            <a:ext cx="3456384" cy="639762"/>
          </a:xfrm>
        </p:spPr>
        <p:txBody>
          <a:bodyPr>
            <a:normAutofit/>
          </a:bodyPr>
          <a:lstStyle/>
          <a:p>
            <a:pPr marL="342900" indent="-342900" algn="ctr">
              <a:buFont typeface="Wingdings" panose="05000000000000000000" pitchFamily="2" charset="2"/>
              <a:buChar char="v"/>
            </a:pPr>
            <a:r>
              <a:rPr lang="ru-RU" dirty="0" smtClean="0"/>
              <a:t>Динамические паузы</a:t>
            </a:r>
            <a:endParaRPr lang="ru-RU" dirty="0"/>
          </a:p>
        </p:txBody>
      </p:sp>
    </p:spTree>
    <p:extLst>
      <p:ext uri="{BB962C8B-B14F-4D97-AF65-F5344CB8AC3E}">
        <p14:creationId xmlns:p14="http://schemas.microsoft.com/office/powerpoint/2010/main" val="3299753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352928" cy="1143000"/>
          </a:xfrm>
        </p:spPr>
        <p:txBody>
          <a:bodyPr/>
          <a:lstStyle/>
          <a:p>
            <a:r>
              <a:rPr lang="ru-RU" sz="3200" dirty="0" smtClean="0">
                <a:solidFill>
                  <a:prstClr val="black"/>
                </a:solidFill>
              </a:rPr>
              <a:t>3. Организация физкультурно-оздоровительной работы</a:t>
            </a:r>
            <a:endParaRPr lang="ru-RU" dirty="0"/>
          </a:p>
        </p:txBody>
      </p:sp>
      <p:sp>
        <p:nvSpPr>
          <p:cNvPr id="3" name="Текст 2"/>
          <p:cNvSpPr>
            <a:spLocks noGrp="1"/>
          </p:cNvSpPr>
          <p:nvPr>
            <p:ph type="body" idx="1"/>
          </p:nvPr>
        </p:nvSpPr>
        <p:spPr>
          <a:xfrm>
            <a:off x="755576" y="1196752"/>
            <a:ext cx="3456384" cy="639762"/>
          </a:xfrm>
        </p:spPr>
        <p:txBody>
          <a:bodyPr>
            <a:normAutofit/>
          </a:bodyPr>
          <a:lstStyle/>
          <a:p>
            <a:pPr marL="342900" indent="-342900" algn="ctr">
              <a:buFont typeface="Wingdings" panose="05000000000000000000" pitchFamily="2" charset="2"/>
              <a:buChar char="v"/>
            </a:pPr>
            <a:r>
              <a:rPr lang="ru-RU" dirty="0" smtClean="0"/>
              <a:t>Физкультминутки</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24" y="2204864"/>
            <a:ext cx="4416490" cy="3312367"/>
          </a:xfrm>
          <a:prstGeom prst="rect">
            <a:avLst/>
          </a:prstGeom>
          <a:ln>
            <a:noFill/>
          </a:ln>
          <a:effectLst>
            <a:softEdge rad="112500"/>
          </a:effectLst>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99992" y="2132856"/>
            <a:ext cx="4512501"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Текст 2"/>
          <p:cNvSpPr>
            <a:spLocks noGrp="1"/>
          </p:cNvSpPr>
          <p:nvPr>
            <p:ph type="body" idx="1"/>
          </p:nvPr>
        </p:nvSpPr>
        <p:spPr>
          <a:xfrm>
            <a:off x="4932040" y="1268760"/>
            <a:ext cx="3960440" cy="639762"/>
          </a:xfrm>
        </p:spPr>
        <p:txBody>
          <a:bodyPr>
            <a:normAutofit/>
          </a:bodyPr>
          <a:lstStyle/>
          <a:p>
            <a:pPr marL="342900" indent="-342900" algn="ctr">
              <a:buFont typeface="Wingdings" panose="05000000000000000000" pitchFamily="2" charset="2"/>
              <a:buChar char="v"/>
            </a:pPr>
            <a:r>
              <a:rPr lang="ru-RU" dirty="0" smtClean="0"/>
              <a:t>Минутки здоровья</a:t>
            </a:r>
            <a:endParaRPr lang="ru-RU" dirty="0"/>
          </a:p>
        </p:txBody>
      </p:sp>
    </p:spTree>
    <p:extLst>
      <p:ext uri="{BB962C8B-B14F-4D97-AF65-F5344CB8AC3E}">
        <p14:creationId xmlns:p14="http://schemas.microsoft.com/office/powerpoint/2010/main" val="1163614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96552" y="188640"/>
            <a:ext cx="9433048" cy="1368152"/>
          </a:xfrm>
        </p:spPr>
        <p:txBody>
          <a:bodyPr>
            <a:noAutofit/>
          </a:bodyPr>
          <a:lstStyle/>
          <a:p>
            <a:pPr marL="457200" lvl="0" indent="-457200">
              <a:spcBef>
                <a:spcPct val="20000"/>
              </a:spcBef>
            </a:pPr>
            <a:r>
              <a:rPr lang="ru-RU" sz="2800" dirty="0" smtClean="0">
                <a:solidFill>
                  <a:prstClr val="black"/>
                </a:solidFill>
                <a:latin typeface="Arial" panose="020B0604020202020204" pitchFamily="34" charset="0"/>
                <a:cs typeface="Arial" panose="020B0604020202020204" pitchFamily="34" charset="0"/>
              </a:rPr>
              <a:t>4. </a:t>
            </a:r>
            <a:r>
              <a:rPr lang="ru-RU" sz="2800" dirty="0">
                <a:solidFill>
                  <a:prstClr val="black"/>
                </a:solidFill>
                <a:latin typeface="Arial" panose="020B0604020202020204" pitchFamily="34" charset="0"/>
                <a:cs typeface="Arial" panose="020B0604020202020204" pitchFamily="34" charset="0"/>
              </a:rPr>
              <a:t>Просветительская работа с учащимися и родителями, направленная на формирование понятий ценности здоровья </a:t>
            </a:r>
            <a:r>
              <a:rPr lang="ru-RU" sz="2800" dirty="0" smtClean="0">
                <a:solidFill>
                  <a:prstClr val="black"/>
                </a:solidFill>
                <a:latin typeface="Arial" panose="020B0604020202020204" pitchFamily="34" charset="0"/>
                <a:cs typeface="Arial" panose="020B0604020202020204" pitchFamily="34" charset="0"/>
              </a:rPr>
              <a:t/>
            </a:r>
            <a:br>
              <a:rPr lang="ru-RU" sz="2800" dirty="0" smtClean="0">
                <a:solidFill>
                  <a:prstClr val="black"/>
                </a:solidFill>
                <a:latin typeface="Arial" panose="020B0604020202020204" pitchFamily="34" charset="0"/>
                <a:cs typeface="Arial" panose="020B0604020202020204" pitchFamily="34" charset="0"/>
              </a:rPr>
            </a:br>
            <a:r>
              <a:rPr lang="ru-RU" sz="2800" dirty="0" smtClean="0">
                <a:solidFill>
                  <a:prstClr val="black"/>
                </a:solidFill>
                <a:latin typeface="Arial" panose="020B0604020202020204" pitchFamily="34" charset="0"/>
                <a:cs typeface="Arial" panose="020B0604020202020204" pitchFamily="34" charset="0"/>
              </a:rPr>
              <a:t>и </a:t>
            </a:r>
            <a:r>
              <a:rPr lang="ru-RU" sz="2800" dirty="0">
                <a:solidFill>
                  <a:prstClr val="black"/>
                </a:solidFill>
                <a:latin typeface="Arial" panose="020B0604020202020204" pitchFamily="34" charset="0"/>
                <a:cs typeface="Arial" panose="020B0604020202020204" pitchFamily="34" charset="0"/>
              </a:rPr>
              <a:t>здорового образа жизни.</a:t>
            </a:r>
          </a:p>
        </p:txBody>
      </p:sp>
      <p:sp>
        <p:nvSpPr>
          <p:cNvPr id="8" name="Объект 7"/>
          <p:cNvSpPr>
            <a:spLocks noGrp="1"/>
          </p:cNvSpPr>
          <p:nvPr>
            <p:ph sz="half" idx="1"/>
          </p:nvPr>
        </p:nvSpPr>
        <p:spPr>
          <a:xfrm>
            <a:off x="467544" y="2060848"/>
            <a:ext cx="4038600" cy="4525963"/>
          </a:xfrm>
        </p:spPr>
        <p:txBody>
          <a:bodyPr>
            <a:normAutofit/>
          </a:bodyPr>
          <a:lstStyle/>
          <a:p>
            <a:pPr marL="0" indent="0">
              <a:buNone/>
            </a:pPr>
            <a:r>
              <a:rPr lang="ru-RU" sz="2400" dirty="0" smtClean="0">
                <a:latin typeface="Arial" panose="020B0604020202020204" pitchFamily="34" charset="0"/>
                <a:cs typeface="Arial" panose="020B0604020202020204" pitchFamily="34" charset="0"/>
              </a:rPr>
              <a:t>В ФГОС начального общего образования одной из характеристик выпускника начальной школы является выполнение правил здорового и безопасного образа жизни как для себя, так и для окружающих.</a:t>
            </a:r>
            <a:endParaRPr lang="ru-RU" sz="2400" dirty="0">
              <a:latin typeface="Arial" panose="020B0604020202020204" pitchFamily="34" charset="0"/>
              <a:cs typeface="Arial" panose="020B0604020202020204" pitchFamily="34" charset="0"/>
            </a:endParaRPr>
          </a:p>
        </p:txBody>
      </p:sp>
      <p:pic>
        <p:nvPicPr>
          <p:cNvPr id="10" name="Объект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673703"/>
            <a:ext cx="3744415" cy="5184297"/>
          </a:xfrm>
        </p:spPr>
      </p:pic>
      <p:sp>
        <p:nvSpPr>
          <p:cNvPr id="12" name="TextBox 11"/>
          <p:cNvSpPr txBox="1"/>
          <p:nvPr/>
        </p:nvSpPr>
        <p:spPr>
          <a:xfrm>
            <a:off x="4860032" y="5013176"/>
            <a:ext cx="3312368" cy="646331"/>
          </a:xfrm>
          <a:prstGeom prst="rect">
            <a:avLst/>
          </a:prstGeom>
          <a:noFill/>
        </p:spPr>
        <p:txBody>
          <a:bodyPr wrap="square" rtlCol="0">
            <a:spAutoFit/>
          </a:bodyPr>
          <a:lstStyle/>
          <a:p>
            <a:pPr algn="ctr"/>
            <a:r>
              <a:rPr lang="ru-RU" b="1" dirty="0" smtClean="0"/>
              <a:t>Изучение инструктажей по технике безопасности</a:t>
            </a:r>
            <a:endParaRPr lang="ru-RU" b="1" dirty="0"/>
          </a:p>
        </p:txBody>
      </p:sp>
    </p:spTree>
    <p:extLst>
      <p:ext uri="{BB962C8B-B14F-4D97-AF65-F5344CB8AC3E}">
        <p14:creationId xmlns:p14="http://schemas.microsoft.com/office/powerpoint/2010/main" val="3833361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08" y="1268760"/>
            <a:ext cx="4128459" cy="3096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Объект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614" y="1029589"/>
            <a:ext cx="4102200" cy="30766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23528" y="188640"/>
            <a:ext cx="8208912" cy="707886"/>
          </a:xfrm>
          <a:prstGeom prst="rect">
            <a:avLst/>
          </a:prstGeom>
          <a:noFill/>
        </p:spPr>
        <p:txBody>
          <a:bodyPr wrap="square" rtlCol="0">
            <a:spAutoFit/>
          </a:bodyPr>
          <a:lstStyle/>
          <a:p>
            <a:pPr marL="342900" indent="-342900" algn="ctr">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Беседы со школьным медиком, инспектором ГИБДД, преподавателем ОБЖ </a:t>
            </a:r>
            <a:endParaRPr lang="ru-RU" sz="2000" dirty="0">
              <a:latin typeface="Arial" panose="020B0604020202020204" pitchFamily="34" charset="0"/>
              <a:cs typeface="Arial" panose="020B0604020202020204" pitchFamily="34" charset="0"/>
            </a:endParaRPr>
          </a:p>
        </p:txBody>
      </p:sp>
      <p:pic>
        <p:nvPicPr>
          <p:cNvPr id="9" name="Объект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665683"/>
            <a:ext cx="4220708" cy="31655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6896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08" y="1268760"/>
            <a:ext cx="4128458" cy="3096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Объект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4221088"/>
            <a:ext cx="4102200" cy="23074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23528" y="188640"/>
            <a:ext cx="8208912" cy="400110"/>
          </a:xfrm>
          <a:prstGeom prst="rect">
            <a:avLst/>
          </a:prstGeom>
          <a:noFill/>
        </p:spPr>
        <p:txBody>
          <a:bodyPr wrap="square" rtlCol="0">
            <a:spAutoFit/>
          </a:bodyPr>
          <a:lstStyle/>
          <a:p>
            <a:pPr marL="342900" indent="-342900" algn="ctr">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Родительские уроки «Азбука здоровья»</a:t>
            </a:r>
            <a:endParaRPr lang="ru-RU" sz="2000" dirty="0">
              <a:latin typeface="Arial" panose="020B0604020202020204" pitchFamily="34" charset="0"/>
              <a:cs typeface="Arial" panose="020B0604020202020204" pitchFamily="34" charset="0"/>
            </a:endParaRPr>
          </a:p>
        </p:txBody>
      </p:sp>
      <p:pic>
        <p:nvPicPr>
          <p:cNvPr id="9" name="Объект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1" y="643556"/>
            <a:ext cx="4220706" cy="31655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1232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51520" y="274638"/>
            <a:ext cx="8640960" cy="6250706"/>
          </a:xfrm>
        </p:spPr>
        <p:txBody>
          <a:bodyPr>
            <a:normAutofit/>
          </a:bodyPr>
          <a:lstStyle/>
          <a:p>
            <a:pPr algn="l"/>
            <a:r>
              <a:rPr lang="ru-RU" sz="4000" b="1" dirty="0" smtClean="0"/>
              <a:t/>
            </a:r>
            <a:br>
              <a:rPr lang="ru-RU" sz="4000" b="1" dirty="0" smtClean="0"/>
            </a:br>
            <a:r>
              <a:rPr lang="ru-RU" sz="4000" b="1" dirty="0"/>
              <a:t/>
            </a:r>
            <a:br>
              <a:rPr lang="ru-RU" sz="4000" b="1" dirty="0"/>
            </a:br>
            <a:r>
              <a:rPr lang="ru-RU" sz="3200" b="1" dirty="0" smtClean="0"/>
              <a:t>Охрана здоровья </a:t>
            </a:r>
            <a:r>
              <a:rPr lang="ru-RU" sz="3200" dirty="0" smtClean="0"/>
              <a:t>детей- приоритетное </a:t>
            </a:r>
            <a:r>
              <a:rPr lang="ru-RU" sz="3200" b="1" dirty="0" smtClean="0"/>
              <a:t>направление</a:t>
            </a:r>
            <a:r>
              <a:rPr lang="ru-RU" sz="3200" dirty="0" smtClean="0"/>
              <a:t> для </a:t>
            </a:r>
            <a:r>
              <a:rPr lang="ru-RU" sz="3200" b="1" dirty="0" smtClean="0"/>
              <a:t>всего общества</a:t>
            </a:r>
            <a:r>
              <a:rPr lang="ru-RU" sz="3200" dirty="0" smtClean="0"/>
              <a:t>. Лишь здоровые дети в состоянии должным образом усваивать полученные знания и в будущем способны заниматься общественно-полезным трудом.</a:t>
            </a:r>
            <a:endParaRPr lang="ru-RU" sz="3200" dirty="0"/>
          </a:p>
        </p:txBody>
      </p:sp>
      <p:sp>
        <p:nvSpPr>
          <p:cNvPr id="6" name="TextBox 5"/>
          <p:cNvSpPr txBox="1"/>
          <p:nvPr/>
        </p:nvSpPr>
        <p:spPr>
          <a:xfrm>
            <a:off x="395536" y="188640"/>
            <a:ext cx="8568952" cy="4524315"/>
          </a:xfrm>
          <a:prstGeom prst="rect">
            <a:avLst/>
          </a:prstGeom>
          <a:noFill/>
        </p:spPr>
        <p:txBody>
          <a:bodyPr wrap="square" rtlCol="0">
            <a:spAutoFit/>
          </a:bodyPr>
          <a:lstStyle/>
          <a:p>
            <a:endParaRPr lang="ru-RU" sz="2400" dirty="0" smtClean="0">
              <a:latin typeface="Arial" panose="020B0604020202020204" pitchFamily="34" charset="0"/>
              <a:ea typeface="Times New Roman"/>
              <a:cs typeface="Arial" panose="020B0604020202020204" pitchFamily="34" charset="0"/>
            </a:endParaRPr>
          </a:p>
          <a:p>
            <a:r>
              <a:rPr lang="ru-RU" sz="2400" dirty="0" smtClean="0">
                <a:latin typeface="Arial" panose="020B0604020202020204" pitchFamily="34" charset="0"/>
                <a:ea typeface="Times New Roman"/>
                <a:cs typeface="Arial" panose="020B0604020202020204" pitchFamily="34" charset="0"/>
              </a:rPr>
              <a:t>«</a:t>
            </a:r>
            <a:r>
              <a:rPr lang="ru-RU" sz="2400" dirty="0">
                <a:latin typeface="Arial" panose="020B0604020202020204" pitchFamily="34" charset="0"/>
                <a:ea typeface="Times New Roman"/>
                <a:cs typeface="Arial" panose="020B0604020202020204" pitchFamily="34" charset="0"/>
              </a:rPr>
              <a:t>Опыт убедил нас в том, что примерно у 85% всех неуспевающих учеников главной причиной отставания в учебе является плохое состояние здоровья, какое-нибудь недомогание или заболевание</a:t>
            </a:r>
            <a:r>
              <a:rPr lang="ru-RU" sz="2400" dirty="0" smtClean="0">
                <a:latin typeface="Arial" panose="020B0604020202020204" pitchFamily="34" charset="0"/>
                <a:ea typeface="Times New Roman"/>
                <a:cs typeface="Arial" panose="020B0604020202020204" pitchFamily="34" charset="0"/>
              </a:rPr>
              <a:t>».</a:t>
            </a:r>
          </a:p>
          <a:p>
            <a:pPr algn="r"/>
            <a:r>
              <a:rPr lang="ru-RU" sz="2400" dirty="0">
                <a:latin typeface="Arial" panose="020B0604020202020204" pitchFamily="34" charset="0"/>
                <a:ea typeface="Times New Roman"/>
                <a:cs typeface="Arial" panose="020B0604020202020204" pitchFamily="34" charset="0"/>
              </a:rPr>
              <a:t> </a:t>
            </a:r>
            <a:r>
              <a:rPr lang="ru-RU" sz="2400" dirty="0" smtClean="0">
                <a:latin typeface="Arial" panose="020B0604020202020204" pitchFamily="34" charset="0"/>
                <a:ea typeface="Times New Roman"/>
                <a:cs typeface="Arial" panose="020B0604020202020204" pitchFamily="34" charset="0"/>
              </a:rPr>
              <a:t>                   </a:t>
            </a:r>
            <a:r>
              <a:rPr lang="ru-RU" sz="2400" b="1" i="1" dirty="0" smtClean="0">
                <a:latin typeface="Arial" panose="020B0604020202020204" pitchFamily="34" charset="0"/>
                <a:ea typeface="Times New Roman"/>
                <a:cs typeface="Arial" panose="020B0604020202020204" pitchFamily="34" charset="0"/>
              </a:rPr>
              <a:t>Василий Александрович Сухомлинский</a:t>
            </a:r>
          </a:p>
          <a:p>
            <a:pPr algn="r"/>
            <a:endParaRPr lang="ru-RU" sz="2400" b="1" dirty="0" smtClean="0">
              <a:latin typeface="Arial" panose="020B0604020202020204" pitchFamily="34" charset="0"/>
              <a:ea typeface="Times New Roman"/>
              <a:cs typeface="Arial" panose="020B0604020202020204" pitchFamily="34" charset="0"/>
            </a:endParaRPr>
          </a:p>
          <a:p>
            <a:pPr algn="r"/>
            <a:endParaRPr lang="ru-RU" sz="2400" b="1" dirty="0" smtClean="0">
              <a:latin typeface="Arial" panose="020B0604020202020204" pitchFamily="34" charset="0"/>
              <a:cs typeface="Arial" panose="020B0604020202020204" pitchFamily="34" charset="0"/>
            </a:endParaRPr>
          </a:p>
          <a:p>
            <a:pPr algn="r"/>
            <a:endParaRPr lang="ru-RU" sz="2400" b="1" dirty="0" smtClean="0">
              <a:latin typeface="Arial" panose="020B0604020202020204" pitchFamily="34" charset="0"/>
              <a:cs typeface="Arial" panose="020B0604020202020204" pitchFamily="34" charset="0"/>
            </a:endParaRPr>
          </a:p>
          <a:p>
            <a:pPr algn="r"/>
            <a:endParaRPr lang="ru-RU" sz="2400" b="1" dirty="0" smtClean="0">
              <a:latin typeface="Arial" panose="020B0604020202020204" pitchFamily="34" charset="0"/>
              <a:cs typeface="Arial" panose="020B0604020202020204" pitchFamily="34" charset="0"/>
            </a:endParaRPr>
          </a:p>
          <a:p>
            <a:pPr algn="r"/>
            <a:endParaRPr lang="ru-RU" sz="2400" b="1" dirty="0" smtClean="0">
              <a:latin typeface="Arial" panose="020B0604020202020204" pitchFamily="34" charset="0"/>
              <a:cs typeface="Arial" panose="020B0604020202020204" pitchFamily="34" charset="0"/>
            </a:endParaRPr>
          </a:p>
          <a:p>
            <a:pPr algn="r"/>
            <a:endParaRPr lang="ru-R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927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08" y="1268760"/>
            <a:ext cx="4128458" cy="3096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Объект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735" y="3477596"/>
            <a:ext cx="4067972" cy="30509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23528" y="188640"/>
            <a:ext cx="8208912" cy="400110"/>
          </a:xfrm>
          <a:prstGeom prst="rect">
            <a:avLst/>
          </a:prstGeom>
          <a:noFill/>
        </p:spPr>
        <p:txBody>
          <a:bodyPr wrap="square" rtlCol="0">
            <a:spAutoFit/>
          </a:bodyPr>
          <a:lstStyle/>
          <a:p>
            <a:pPr marL="342900" indent="-342900" algn="ctr">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Беседы, классные часы, конкурсы, проекты по ЗОЖ</a:t>
            </a:r>
            <a:endParaRPr lang="ru-RU" sz="2000" dirty="0">
              <a:latin typeface="Arial" panose="020B0604020202020204" pitchFamily="34" charset="0"/>
              <a:cs typeface="Arial" panose="020B0604020202020204" pitchFamily="34" charset="0"/>
            </a:endParaRPr>
          </a:p>
        </p:txBody>
      </p:sp>
      <p:pic>
        <p:nvPicPr>
          <p:cNvPr id="9" name="Объект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562" y="312067"/>
            <a:ext cx="4220706" cy="31655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06643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08" y="1268760"/>
            <a:ext cx="4128457" cy="3096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a:off x="323528" y="188640"/>
            <a:ext cx="8208912" cy="400110"/>
          </a:xfrm>
          <a:prstGeom prst="rect">
            <a:avLst/>
          </a:prstGeom>
          <a:noFill/>
        </p:spPr>
        <p:txBody>
          <a:bodyPr wrap="square" rtlCol="0">
            <a:spAutoFit/>
          </a:bodyPr>
          <a:lstStyle/>
          <a:p>
            <a:pPr marL="342900" indent="-342900" algn="ctr">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Игры и упражнения на поддержание психологического здоровья</a:t>
            </a:r>
            <a:endParaRPr lang="ru-RU" sz="2000" dirty="0">
              <a:latin typeface="Arial" panose="020B0604020202020204" pitchFamily="34" charset="0"/>
              <a:cs typeface="Arial" panose="020B0604020202020204" pitchFamily="34" charset="0"/>
            </a:endParaRPr>
          </a:p>
        </p:txBody>
      </p:sp>
      <p:pic>
        <p:nvPicPr>
          <p:cNvPr id="9" name="Объект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752" y="908718"/>
            <a:ext cx="4220705" cy="31655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extBox 1"/>
          <p:cNvSpPr txBox="1"/>
          <p:nvPr/>
        </p:nvSpPr>
        <p:spPr>
          <a:xfrm>
            <a:off x="891064" y="4869160"/>
            <a:ext cx="7641376" cy="1477328"/>
          </a:xfrm>
          <a:prstGeom prst="rect">
            <a:avLst/>
          </a:prstGeom>
          <a:noFill/>
        </p:spPr>
        <p:txBody>
          <a:bodyPr wrap="square" rtlCol="0">
            <a:spAutoFit/>
          </a:bodyPr>
          <a:lstStyle/>
          <a:p>
            <a:pPr marL="285750" indent="-285750">
              <a:buFont typeface="Wingdings" panose="05000000000000000000" pitchFamily="2" charset="2"/>
              <a:buChar char="v"/>
            </a:pPr>
            <a:r>
              <a:rPr lang="ru-RU" dirty="0" smtClean="0"/>
              <a:t>«Я- солнышко»</a:t>
            </a:r>
          </a:p>
          <a:p>
            <a:pPr marL="285750" indent="-285750">
              <a:buFont typeface="Wingdings" panose="05000000000000000000" pitchFamily="2" charset="2"/>
              <a:buChar char="v"/>
            </a:pPr>
            <a:r>
              <a:rPr lang="ru-RU" dirty="0" smtClean="0"/>
              <a:t>«Подари улыбку»</a:t>
            </a:r>
          </a:p>
          <a:p>
            <a:pPr marL="285750" indent="-285750">
              <a:buFont typeface="Wingdings" panose="05000000000000000000" pitchFamily="2" charset="2"/>
              <a:buChar char="v"/>
            </a:pPr>
            <a:r>
              <a:rPr lang="ru-RU" dirty="0" smtClean="0"/>
              <a:t>«Я – оптимист»</a:t>
            </a:r>
          </a:p>
          <a:p>
            <a:pPr marL="285750" indent="-285750">
              <a:buFont typeface="Wingdings" panose="05000000000000000000" pitchFamily="2" charset="2"/>
              <a:buChar char="v"/>
            </a:pPr>
            <a:r>
              <a:rPr lang="ru-RU" dirty="0" smtClean="0"/>
              <a:t>Энергетические упражнения «Хлопки в ладоши парами», «Шарик», «Какая хорошая погода», «Снегопад», «Подарки» и др.</a:t>
            </a:r>
            <a:endParaRPr lang="ru-RU" dirty="0"/>
          </a:p>
        </p:txBody>
      </p:sp>
    </p:spTree>
    <p:extLst>
      <p:ext uri="{BB962C8B-B14F-4D97-AF65-F5344CB8AC3E}">
        <p14:creationId xmlns:p14="http://schemas.microsoft.com/office/powerpoint/2010/main" val="1444864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596" y="1315508"/>
            <a:ext cx="839187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fontAlgn="base">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Сбор информации о заболеваемости.</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Медицинское обслуживание (вакцинация, диспансеризация, осмотры).</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err="1" smtClean="0">
                <a:solidFill>
                  <a:prstClr val="black"/>
                </a:solidFill>
                <a:latin typeface="Calibri" pitchFamily="34" charset="0"/>
                <a:ea typeface="Calibri" pitchFamily="34" charset="0"/>
                <a:cs typeface="Calibri" pitchFamily="34" charset="0"/>
              </a:rPr>
              <a:t>Психотренинги</a:t>
            </a:r>
            <a:r>
              <a:rPr lang="ru-RU" sz="2400" dirty="0" smtClean="0">
                <a:solidFill>
                  <a:prstClr val="black"/>
                </a:solidFill>
                <a:latin typeface="Calibri" pitchFamily="34" charset="0"/>
                <a:ea typeface="Calibri" pitchFamily="34" charset="0"/>
                <a:cs typeface="Calibri" pitchFamily="34" charset="0"/>
              </a:rPr>
              <a:t>.</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Обучение профилактическим методикам: оздоровительная гимнастика, пальцевая, дыхательная, для профилактики простудных заболеваний, для бодрости, самомассаж.</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 Диагностики психолога, классного руководителя.</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Тренировочные эвакуации, занятия на учебном перекрестке.</a:t>
            </a:r>
            <a:endParaRPr lang="ru-RU" sz="2400" dirty="0" smtClean="0">
              <a:solidFill>
                <a:prstClr val="black"/>
              </a:solidFill>
              <a:latin typeface="Calibri" pitchFamily="34" charset="0"/>
              <a:cs typeface="Calibri" pitchFamily="34" charset="0"/>
            </a:endParaRP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 Инструктажи по правилам дорожного движения, технике безопасности перед выходом на каникулы, экскурсии.</a:t>
            </a:r>
          </a:p>
          <a:p>
            <a:pPr marL="342900" indent="-342900" eaLnBrk="0" fontAlgn="base" hangingPunct="0">
              <a:spcBef>
                <a:spcPct val="0"/>
              </a:spcBef>
              <a:spcAft>
                <a:spcPct val="0"/>
              </a:spcAft>
              <a:buFont typeface="Wingdings" panose="05000000000000000000" pitchFamily="2" charset="2"/>
              <a:buChar char="v"/>
            </a:pPr>
            <a:r>
              <a:rPr lang="ru-RU" sz="2400" dirty="0" smtClean="0">
                <a:solidFill>
                  <a:prstClr val="black"/>
                </a:solidFill>
                <a:latin typeface="Calibri" pitchFamily="34" charset="0"/>
                <a:ea typeface="Calibri" pitchFamily="34" charset="0"/>
                <a:cs typeface="Calibri" pitchFamily="34" charset="0"/>
              </a:rPr>
              <a:t>Акции «Чистый город», «Покормите птиц зимой», «Найди друга», «Посади дерево».</a:t>
            </a:r>
            <a:r>
              <a:rPr lang="ru-RU" sz="2400" dirty="0" smtClean="0">
                <a:solidFill>
                  <a:prstClr val="black"/>
                </a:solidFill>
                <a:latin typeface="Calibri" pitchFamily="34" charset="0"/>
                <a:cs typeface="Calibri" pitchFamily="34" charset="0"/>
              </a:rPr>
              <a:t> </a:t>
            </a:r>
          </a:p>
        </p:txBody>
      </p:sp>
      <p:sp>
        <p:nvSpPr>
          <p:cNvPr id="3" name="Прямоугольник 2"/>
          <p:cNvSpPr/>
          <p:nvPr/>
        </p:nvSpPr>
        <p:spPr>
          <a:xfrm>
            <a:off x="539552" y="188640"/>
            <a:ext cx="8064896" cy="1200329"/>
          </a:xfrm>
          <a:prstGeom prst="rect">
            <a:avLst/>
          </a:prstGeom>
        </p:spPr>
        <p:txBody>
          <a:bodyPr wrap="square">
            <a:spAutoFit/>
          </a:bodyPr>
          <a:lstStyle/>
          <a:p>
            <a:pPr algn="ctr"/>
            <a:r>
              <a:rPr lang="ru-RU" sz="2400" dirty="0" smtClean="0">
                <a:solidFill>
                  <a:prstClr val="black"/>
                </a:solidFill>
                <a:latin typeface="Arial" panose="020B0604020202020204" pitchFamily="34" charset="0"/>
                <a:cs typeface="Arial" panose="020B0604020202020204" pitchFamily="34" charset="0"/>
              </a:rPr>
              <a:t>5. Профилактическая </a:t>
            </a:r>
            <a:r>
              <a:rPr lang="ru-RU" sz="2400" dirty="0">
                <a:solidFill>
                  <a:prstClr val="black"/>
                </a:solidFill>
                <a:latin typeface="Arial" panose="020B0604020202020204" pitchFamily="34" charset="0"/>
                <a:cs typeface="Arial" panose="020B0604020202020204" pitchFamily="34" charset="0"/>
              </a:rPr>
              <a:t>работа по сохранению, коррекции физического и психического здоровья учащихся</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97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324200"/>
            <a:ext cx="4512502" cy="338437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77002"/>
            <a:ext cx="4512501" cy="338437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0"/>
            <a:ext cx="2952328" cy="393643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8" y="3356992"/>
            <a:ext cx="4512501" cy="3384376"/>
          </a:xfrm>
          <a:prstGeom prst="rect">
            <a:avLst/>
          </a:prstGeom>
        </p:spPr>
      </p:pic>
    </p:spTree>
    <p:extLst>
      <p:ext uri="{BB962C8B-B14F-4D97-AF65-F5344CB8AC3E}">
        <p14:creationId xmlns:p14="http://schemas.microsoft.com/office/powerpoint/2010/main" val="193930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8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123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274638"/>
            <a:ext cx="8147248" cy="6394722"/>
          </a:xfrm>
        </p:spPr>
        <p:txBody>
          <a:bodyPr>
            <a:normAutofit/>
          </a:bodyPr>
          <a:lstStyle/>
          <a:p>
            <a:r>
              <a:rPr lang="ru-RU" sz="4000" dirty="0" smtClean="0">
                <a:latin typeface="Arial" panose="020B0604020202020204" pitchFamily="34" charset="0"/>
                <a:cs typeface="Arial" panose="020B0604020202020204" pitchFamily="34" charset="0"/>
              </a:rPr>
              <a:t>Сегодня медики не справляются с проблемами ухудшения здоровья, поэтому вопрос о формировании осознанного отношения к здоровью, здоровому образу жизни решается в ОУ.</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700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143000"/>
          </a:xfrm>
        </p:spPr>
        <p:txBody>
          <a:bodyPr>
            <a:noAutofit/>
          </a:bodyPr>
          <a:lstStyle/>
          <a:p>
            <a:r>
              <a:rPr lang="ru-RU" sz="3200" dirty="0" smtClean="0"/>
              <a:t>ДОКУМЕНТЫ, РЕГЛАМЕНТИРУЮЩИЕ ЗДОРОВЬЕСБЕРЕГАТЕЛЬНУЮ ДЕЯТЕЛЬНОСТЬ</a:t>
            </a:r>
            <a:endParaRPr lang="ru-RU" sz="3200" dirty="0"/>
          </a:p>
        </p:txBody>
      </p:sp>
      <p:sp>
        <p:nvSpPr>
          <p:cNvPr id="3" name="Объект 2"/>
          <p:cNvSpPr>
            <a:spLocks noGrp="1"/>
          </p:cNvSpPr>
          <p:nvPr>
            <p:ph idx="1"/>
          </p:nvPr>
        </p:nvSpPr>
        <p:spPr>
          <a:xfrm>
            <a:off x="0" y="1484784"/>
            <a:ext cx="9144000" cy="5141168"/>
          </a:xfrm>
        </p:spPr>
        <p:txBody>
          <a:bodyPr>
            <a:normAutofit/>
          </a:bodyPr>
          <a:lstStyle/>
          <a:p>
            <a:r>
              <a:rPr lang="ru-RU" sz="2400" dirty="0" smtClean="0"/>
              <a:t>ФЕДЕРАЛЬНЫЙ ЗАКОН «ОБ ОБРАЗОВАНИИ В РФ»</a:t>
            </a:r>
          </a:p>
          <a:p>
            <a:r>
              <a:rPr lang="ru-RU" sz="2400" dirty="0" smtClean="0"/>
              <a:t>ФЕДЕРАЛЬНЫЕ ПРОГРАММЫ:</a:t>
            </a:r>
          </a:p>
          <a:p>
            <a:pPr>
              <a:buFont typeface="Wingdings" panose="05000000000000000000" pitchFamily="2" charset="2"/>
              <a:buChar char="Ø"/>
            </a:pPr>
            <a:r>
              <a:rPr lang="ru-RU" sz="2000" dirty="0" smtClean="0"/>
              <a:t>«РАЗВИТИЕ ФИЗИЧЕСКОЙ КУЛЬТУРЫ И СПОРТА В РФ НА 2016-2020 ГГ»</a:t>
            </a:r>
          </a:p>
          <a:p>
            <a:pPr>
              <a:buFont typeface="Wingdings" panose="05000000000000000000" pitchFamily="2" charset="2"/>
              <a:buChar char="Ø"/>
            </a:pPr>
            <a:r>
              <a:rPr lang="ru-RU" sz="2000" dirty="0" smtClean="0"/>
              <a:t>НАЦИОНАЛЬНАЯ ОБРАЗОВАТЕЛЬНАЯ ИНИЦИАТИВА «НАША НОВАЯ ШКОЛА»</a:t>
            </a:r>
          </a:p>
          <a:p>
            <a:pPr>
              <a:buFont typeface="Wingdings" panose="05000000000000000000" pitchFamily="2" charset="2"/>
              <a:buChar char="Ø"/>
            </a:pPr>
            <a:r>
              <a:rPr lang="ru-RU" sz="2000" dirty="0" smtClean="0"/>
              <a:t>ФЕДЕРАЛЬНЫЙ НАЦИОНАЛЬНЫЙ ПРОЕКТ «ЗДОРОВЬЕ»</a:t>
            </a:r>
          </a:p>
          <a:p>
            <a:pPr lvl="0"/>
            <a:r>
              <a:rPr lang="ru-RU" sz="2400" dirty="0" smtClean="0">
                <a:solidFill>
                  <a:prstClr val="black"/>
                </a:solidFill>
              </a:rPr>
              <a:t>ФЕДЕРАЛЬНЫЕ ТРЕБОВАНИЯ К ОБРАЗОВАТЕЛЬНЫМ УЧРЕЖДЕНИЯМ В ЧАСТИ ОХРАНЫ ЗДОРОВЬЯ ОБУЧАЮЩИХСЯ, ВОСПИТАННИКОВ</a:t>
            </a:r>
          </a:p>
          <a:p>
            <a:pPr lvl="0"/>
            <a:r>
              <a:rPr lang="ru-RU" sz="2400" dirty="0" smtClean="0">
                <a:solidFill>
                  <a:prstClr val="black"/>
                </a:solidFill>
              </a:rPr>
              <a:t>САНИТАРНО-ЭПИДЕМИОЛОГИЧЕСКИЕ ТРЕБОВАНИЯ К УСЛОВИЯМ И ОРГАНИЗАЦИИ ОБУЧЕНИЯ В ОУ</a:t>
            </a:r>
          </a:p>
          <a:p>
            <a:pPr lvl="0"/>
            <a:r>
              <a:rPr lang="ru-RU" sz="2400" dirty="0" smtClean="0">
                <a:solidFill>
                  <a:prstClr val="black"/>
                </a:solidFill>
              </a:rPr>
              <a:t>ФЕДЕРАЛЬНЫЕ ТРЕБОВАНИЯ К ОБРАЗОВАТЕЛЬНЫМ УЧРЕЖДЕНИЯМ В ЧАСТИ МИНИМАЛЬНОЙ ОСНАЩЕННОСТИ УЧЕБНОГО ПРОЦЕССА И ОБОРУДОВАНИЯ УЧЕБНЫХ ПОМЕЩЕНИЙ</a:t>
            </a:r>
            <a:endParaRPr lang="ru-RU" sz="2000" dirty="0" smtClean="0"/>
          </a:p>
          <a:p>
            <a:pPr>
              <a:buFont typeface="Wingdings" panose="05000000000000000000" pitchFamily="2" charset="2"/>
              <a:buChar char="Ø"/>
            </a:pPr>
            <a:endParaRPr lang="ru-RU" sz="2000" dirty="0" smtClean="0"/>
          </a:p>
          <a:p>
            <a:pPr>
              <a:buFont typeface="Wingdings" panose="05000000000000000000" pitchFamily="2" charset="2"/>
              <a:buChar char="Ø"/>
            </a:pPr>
            <a:endParaRPr lang="ru-RU" sz="2000" dirty="0"/>
          </a:p>
        </p:txBody>
      </p:sp>
    </p:spTree>
    <p:extLst>
      <p:ext uri="{BB962C8B-B14F-4D97-AF65-F5344CB8AC3E}">
        <p14:creationId xmlns:p14="http://schemas.microsoft.com/office/powerpoint/2010/main" val="3355216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437112"/>
            <a:ext cx="8208912" cy="1800200"/>
          </a:xfrm>
        </p:spPr>
        <p:txBody>
          <a:bodyPr>
            <a:normAutofit/>
          </a:bodyPr>
          <a:lstStyle/>
          <a:p>
            <a:r>
              <a:rPr lang="ru-RU" sz="2400" b="1" dirty="0" smtClean="0"/>
              <a:t>ЗДОРОВЬЕСБЕРЕЖЕНИЕ</a:t>
            </a:r>
            <a:r>
              <a:rPr lang="ru-RU" sz="2800" dirty="0" smtClean="0"/>
              <a:t> ЯВЛЯЕТСЯ ОДНИМ ИЗ ГЛАВНЫХ КРИТЕРИЕВ </a:t>
            </a:r>
            <a:r>
              <a:rPr lang="ru-RU" sz="2800" b="1" dirty="0" smtClean="0"/>
              <a:t>КАЧЕСТВА ОБРАЗОВАНИЯ</a:t>
            </a:r>
            <a:endParaRPr lang="ru-RU" sz="2800" b="1" dirty="0"/>
          </a:p>
        </p:txBody>
      </p:sp>
      <p:sp>
        <p:nvSpPr>
          <p:cNvPr id="3" name="Текст 2"/>
          <p:cNvSpPr>
            <a:spLocks noGrp="1"/>
          </p:cNvSpPr>
          <p:nvPr>
            <p:ph type="body" idx="1"/>
          </p:nvPr>
        </p:nvSpPr>
        <p:spPr>
          <a:xfrm>
            <a:off x="179512" y="188640"/>
            <a:ext cx="4040188" cy="639762"/>
          </a:xfrm>
        </p:spPr>
        <p:txBody>
          <a:bodyPr/>
          <a:lstStyle/>
          <a:p>
            <a:pPr algn="ctr"/>
            <a:r>
              <a:rPr lang="ru-RU" dirty="0" smtClean="0"/>
              <a:t>ФГОС</a:t>
            </a:r>
            <a:endParaRPr lang="ru-RU" dirty="0"/>
          </a:p>
        </p:txBody>
      </p:sp>
      <p:sp>
        <p:nvSpPr>
          <p:cNvPr id="4" name="Объект 3"/>
          <p:cNvSpPr>
            <a:spLocks noGrp="1"/>
          </p:cNvSpPr>
          <p:nvPr>
            <p:ph sz="half" idx="2"/>
          </p:nvPr>
        </p:nvSpPr>
        <p:spPr>
          <a:xfrm>
            <a:off x="467544" y="908720"/>
            <a:ext cx="4040188" cy="3951288"/>
          </a:xfrm>
        </p:spPr>
        <p:txBody>
          <a:bodyPr/>
          <a:lstStyle/>
          <a:p>
            <a:r>
              <a:rPr lang="ru-RU" dirty="0" smtClean="0"/>
              <a:t>ПРИОРИТЕТНЫМ НАПРАВЛЕНИЕМ ДЕЯТЕЛЬНОСТИ ПЕДАГОГА СТАНОВИТСЯ ПРОГРАММА «ФОРМИРОВАНИЯ КУЛЬТУРЫ ЗДОРОВОГО И БЕЗОПАСНОГО ОБРАЗА ЖИЗНИ»</a:t>
            </a:r>
            <a:endParaRPr lang="ru-RU" dirty="0"/>
          </a:p>
        </p:txBody>
      </p:sp>
      <p:sp>
        <p:nvSpPr>
          <p:cNvPr id="5" name="Текст 4"/>
          <p:cNvSpPr>
            <a:spLocks noGrp="1"/>
          </p:cNvSpPr>
          <p:nvPr>
            <p:ph type="body" sz="quarter" idx="3"/>
          </p:nvPr>
        </p:nvSpPr>
        <p:spPr>
          <a:xfrm>
            <a:off x="4499992" y="188640"/>
            <a:ext cx="4041775" cy="639762"/>
          </a:xfrm>
        </p:spPr>
        <p:txBody>
          <a:bodyPr/>
          <a:lstStyle/>
          <a:p>
            <a:r>
              <a:rPr lang="ru-RU" dirty="0" smtClean="0"/>
              <a:t>«НАША НОВАЯ ШКОЛА»</a:t>
            </a:r>
            <a:endParaRPr lang="ru-RU" dirty="0"/>
          </a:p>
        </p:txBody>
      </p:sp>
      <p:sp>
        <p:nvSpPr>
          <p:cNvPr id="6" name="Объект 5"/>
          <p:cNvSpPr>
            <a:spLocks noGrp="1"/>
          </p:cNvSpPr>
          <p:nvPr>
            <p:ph sz="quarter" idx="4"/>
          </p:nvPr>
        </p:nvSpPr>
        <p:spPr>
          <a:xfrm>
            <a:off x="4572000" y="908720"/>
            <a:ext cx="4041775" cy="3951288"/>
          </a:xfrm>
        </p:spPr>
        <p:txBody>
          <a:bodyPr/>
          <a:lstStyle/>
          <a:p>
            <a:r>
              <a:rPr lang="ru-RU" dirty="0" smtClean="0"/>
              <a:t>СОХРАНЕНИЕ И УКРЕПЛЕНИЕ ФИЗИЧЕСКОГО И ПСИХИЧЕСКОГО ЗДОРОВЬЯ ШКОЛЬНИКОВ – ДЕЛО НЕ ТОЛЬКО СЕМЬИ, НО И ПЕДАГОГОВ</a:t>
            </a:r>
            <a:endParaRPr lang="ru-RU" dirty="0"/>
          </a:p>
        </p:txBody>
      </p:sp>
    </p:spTree>
    <p:extLst>
      <p:ext uri="{BB962C8B-B14F-4D97-AF65-F5344CB8AC3E}">
        <p14:creationId xmlns:p14="http://schemas.microsoft.com/office/powerpoint/2010/main" val="1291913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Здоровьесберегающие технологии </a:t>
            </a:r>
            <a:r>
              <a:rPr lang="en-US" dirty="0" smtClean="0"/>
              <a:t>XXI</a:t>
            </a:r>
            <a:r>
              <a:rPr lang="ru-RU" dirty="0" smtClean="0"/>
              <a:t> века</a:t>
            </a:r>
            <a:endParaRPr lang="ru-RU" dirty="0"/>
          </a:p>
        </p:txBody>
      </p:sp>
      <p:sp>
        <p:nvSpPr>
          <p:cNvPr id="6" name="Объект 5"/>
          <p:cNvSpPr>
            <a:spLocks noGrp="1"/>
          </p:cNvSpPr>
          <p:nvPr>
            <p:ph idx="1"/>
          </p:nvPr>
        </p:nvSpPr>
        <p:spPr/>
        <p:txBody>
          <a:bodyPr>
            <a:normAutofit fontScale="92500" lnSpcReduction="10000"/>
          </a:bodyPr>
          <a:lstStyle/>
          <a:p>
            <a:pPr>
              <a:buFont typeface="Wingdings" panose="05000000000000000000" pitchFamily="2" charset="2"/>
              <a:buChar char="v"/>
            </a:pPr>
            <a:r>
              <a:rPr lang="ru-RU" dirty="0" smtClean="0"/>
              <a:t>Охватывают все направления работы в ОУ по сохранению, формированию и укреплению здоровья учащихся.</a:t>
            </a:r>
          </a:p>
          <a:p>
            <a:pPr>
              <a:buFont typeface="Wingdings" panose="05000000000000000000" pitchFamily="2" charset="2"/>
              <a:buChar char="v"/>
            </a:pPr>
            <a:r>
              <a:rPr lang="ru-RU" dirty="0" smtClean="0"/>
              <a:t>Совокупность приемов, форм, методов организации обучения и воспитания школьников, без ущерба для их здоровья.</a:t>
            </a:r>
          </a:p>
          <a:p>
            <a:pPr>
              <a:buFont typeface="Wingdings" panose="05000000000000000000" pitchFamily="2" charset="2"/>
              <a:buChar char="v"/>
            </a:pPr>
            <a:r>
              <a:rPr lang="ru-RU" dirty="0" smtClean="0"/>
              <a:t>Т.О. любая педагогическая технология является здоровьесберегающей, если ее воздействие направлено на улучшение здоровья учеников и педагогов.</a:t>
            </a:r>
            <a:endParaRPr lang="ru-RU" dirty="0"/>
          </a:p>
        </p:txBody>
      </p:sp>
    </p:spTree>
    <p:extLst>
      <p:ext uri="{BB962C8B-B14F-4D97-AF65-F5344CB8AC3E}">
        <p14:creationId xmlns:p14="http://schemas.microsoft.com/office/powerpoint/2010/main" val="1354373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Направления моей работы по здоровьесбережению:</a:t>
            </a:r>
            <a:endParaRPr lang="ru-RU" dirty="0"/>
          </a:p>
        </p:txBody>
      </p:sp>
      <p:sp>
        <p:nvSpPr>
          <p:cNvPr id="6" name="Объект 5"/>
          <p:cNvSpPr>
            <a:spLocks noGrp="1"/>
          </p:cNvSpPr>
          <p:nvPr>
            <p:ph sz="half" idx="1"/>
          </p:nvPr>
        </p:nvSpPr>
        <p:spPr>
          <a:xfrm>
            <a:off x="457200" y="1600200"/>
            <a:ext cx="4258816" cy="5069160"/>
          </a:xfrm>
        </p:spPr>
        <p:txBody>
          <a:bodyPr>
            <a:normAutofit fontScale="85000" lnSpcReduction="20000"/>
          </a:bodyPr>
          <a:lstStyle/>
          <a:p>
            <a:pPr marL="457200" indent="-457200">
              <a:buFont typeface="+mj-lt"/>
              <a:buAutoNum type="arabicPeriod"/>
            </a:pPr>
            <a:r>
              <a:rPr lang="ru-RU" sz="2400" b="1" dirty="0"/>
              <a:t>С</a:t>
            </a:r>
            <a:r>
              <a:rPr lang="ru-RU" sz="2400" b="1" dirty="0" smtClean="0"/>
              <a:t>облюдение физиологических и гигиенических требований к организации учебно-воспитательного процесса.</a:t>
            </a:r>
          </a:p>
          <a:p>
            <a:pPr marL="457200" indent="-457200">
              <a:buFont typeface="+mj-lt"/>
              <a:buAutoNum type="arabicPeriod"/>
            </a:pPr>
            <a:r>
              <a:rPr lang="ru-RU" sz="2400" b="1" dirty="0" smtClean="0"/>
              <a:t>Создание условий для успешного обучения и воспитания.</a:t>
            </a:r>
          </a:p>
          <a:p>
            <a:pPr marL="457200" indent="-457200">
              <a:buFont typeface="+mj-lt"/>
              <a:buAutoNum type="arabicPeriod"/>
            </a:pPr>
            <a:r>
              <a:rPr lang="ru-RU" sz="2400" b="1" dirty="0" smtClean="0"/>
              <a:t>Организация физкультурно-оздоровительной работы.</a:t>
            </a:r>
          </a:p>
          <a:p>
            <a:pPr marL="457200" indent="-457200">
              <a:buFont typeface="+mj-lt"/>
              <a:buAutoNum type="arabicPeriod"/>
            </a:pPr>
            <a:r>
              <a:rPr lang="ru-RU" sz="2400" b="1" dirty="0" smtClean="0"/>
              <a:t>Просветительская работа с учащимися и родителями, направленная на формирование понятий ценности здоровья и здорового образа жизни.</a:t>
            </a:r>
          </a:p>
          <a:p>
            <a:pPr marL="457200" indent="-457200">
              <a:buFont typeface="+mj-lt"/>
              <a:buAutoNum type="arabicPeriod"/>
            </a:pPr>
            <a:r>
              <a:rPr lang="ru-RU" sz="2400" b="1" dirty="0" smtClean="0"/>
              <a:t>Профилактическая работа по сохранению, коррекции физического и психического здоровья учащихся.</a:t>
            </a:r>
          </a:p>
          <a:p>
            <a:pPr>
              <a:buFont typeface="Wingdings" panose="05000000000000000000" pitchFamily="2" charset="2"/>
              <a:buChar char="Ø"/>
            </a:pPr>
            <a:endParaRPr lang="ru-RU" sz="2000"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522005"/>
            <a:ext cx="4038600" cy="268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118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smtClean="0"/>
              <a:t>1</a:t>
            </a:r>
            <a:r>
              <a:rPr lang="ru-RU" sz="3200" dirty="0" smtClean="0"/>
              <a:t>. Соблюдение санитарно-эпидемиологических правил и нормативов</a:t>
            </a:r>
            <a:endParaRPr lang="ru-RU" sz="3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Объект 3"/>
          <p:cNvSpPr>
            <a:spLocks noGrp="1"/>
          </p:cNvSpPr>
          <p:nvPr>
            <p:ph sz="half" idx="2"/>
          </p:nvPr>
        </p:nvSpPr>
        <p:spPr/>
        <p:txBody>
          <a:bodyPr>
            <a:normAutofit/>
          </a:bodyPr>
          <a:lstStyle/>
          <a:p>
            <a:r>
              <a:rPr lang="ru-RU" dirty="0" smtClean="0"/>
              <a:t>Требования к учебной мебели;</a:t>
            </a:r>
          </a:p>
          <a:p>
            <a:r>
              <a:rPr lang="ru-RU" dirty="0" smtClean="0"/>
              <a:t>Правильная рассадка детей;</a:t>
            </a:r>
          </a:p>
          <a:p>
            <a:r>
              <a:rPr lang="ru-RU" dirty="0" smtClean="0"/>
              <a:t>Правильная рабочая поза;</a:t>
            </a:r>
          </a:p>
          <a:p>
            <a:r>
              <a:rPr lang="ru-RU" dirty="0" smtClean="0"/>
              <a:t>Воздушно-тепловой режим;</a:t>
            </a:r>
          </a:p>
          <a:p>
            <a:pPr marL="0" indent="0">
              <a:buNone/>
            </a:pPr>
            <a:endParaRPr lang="ru-RU" dirty="0" smtClean="0"/>
          </a:p>
          <a:p>
            <a:endParaRPr lang="ru-RU" dirty="0"/>
          </a:p>
        </p:txBody>
      </p:sp>
    </p:spTree>
    <p:extLst>
      <p:ext uri="{BB962C8B-B14F-4D97-AF65-F5344CB8AC3E}">
        <p14:creationId xmlns:p14="http://schemas.microsoft.com/office/powerpoint/2010/main" val="3024609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1476</TotalTime>
  <Words>1232</Words>
  <Application>Microsoft Office PowerPoint</Application>
  <PresentationFormat>Экран (4:3)</PresentationFormat>
  <Paragraphs>109</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Применение здоровьесберегающих технологий в практике учителя начальных классов</vt:lpstr>
      <vt:lpstr>Здоровье-актуальная тема для разговора на все времена</vt:lpstr>
      <vt:lpstr>  Охрана здоровья детей- приоритетное направление для всего общества. Лишь здоровые дети в состоянии должным образом усваивать полученные знания и в будущем способны заниматься общественно-полезным трудом.</vt:lpstr>
      <vt:lpstr>Сегодня медики не справляются с проблемами ухудшения здоровья, поэтому вопрос о формировании осознанного отношения к здоровью, здоровому образу жизни решается в ОУ.</vt:lpstr>
      <vt:lpstr>ДОКУМЕНТЫ, РЕГЛАМЕНТИРУЮЩИЕ ЗДОРОВЬЕСБЕРЕГАТЕЛЬНУЮ ДЕЯТЕЛЬНОСТЬ</vt:lpstr>
      <vt:lpstr>ЗДОРОВЬЕСБЕРЕЖЕНИЕ ЯВЛЯЕТСЯ ОДНИМ ИЗ ГЛАВНЫХ КРИТЕРИЕВ КАЧЕСТВА ОБРАЗОВАНИЯ</vt:lpstr>
      <vt:lpstr>Здоровьесберегающие технологии XXI века</vt:lpstr>
      <vt:lpstr>Направления моей работы по здоровьесбережению:</vt:lpstr>
      <vt:lpstr>1. Соблюдение санитарно-эпидемиологических правил и нормативов</vt:lpstr>
      <vt:lpstr>1. Соблюдение санитарно-эпидемиологических правил и нормативов</vt:lpstr>
      <vt:lpstr>2. Создание условий для успешного обучения и воспитания</vt:lpstr>
      <vt:lpstr>2. Создание условий для успешного обучения и воспитания</vt:lpstr>
      <vt:lpstr>В.П. Вахтеров показал влияние различных чувств на психофизиологическое  состояние  и развитие человека</vt:lpstr>
      <vt:lpstr>2.1 Гуманистический подход</vt:lpstr>
      <vt:lpstr>2.1 Гуманистический подход</vt:lpstr>
      <vt:lpstr>2.1.Важным для В.П.Вахтерова с точки зрения здоровьесбережения, чтобы учителя наполнили боязливый ум ребенка бодрыми и светлыми чувствами, верой в свои силы, охраняли их от переутомления, отчаяния, гнетущего настроения, стремились к тому, чтобы они считали жизнь источником радости, а не страха и отвращения. «И тогда дети будут действительно развиваться физически, умственно и нравственно в силу того счастья и той радости, которые доставляют ребёнку его нормальное развитие»</vt:lpstr>
      <vt:lpstr>3. Организация физкультурно-оздоровительной работы</vt:lpstr>
      <vt:lpstr>3. Организация физкультурно-оздоровительной работы</vt:lpstr>
      <vt:lpstr>3. Организация физкультурно-оздоровительной работы</vt:lpstr>
      <vt:lpstr>Презентация PowerPoint</vt:lpstr>
      <vt:lpstr>3. Организация физкультурно-оздоровительной работы</vt:lpstr>
      <vt:lpstr>3. Организация физкультурно-оздоровительной работы</vt:lpstr>
      <vt:lpstr>3. Организация физкультурно-оздоровительной работы</vt:lpstr>
      <vt:lpstr>3. Организация физкультурно-оздоровительной работы</vt:lpstr>
      <vt:lpstr>3. Организация физкультурно-оздоровительной работы</vt:lpstr>
      <vt:lpstr>3. Организация физкультурно-оздоровительной работы</vt:lpstr>
      <vt:lpstr>4. Просветительская работа с учащимися и родителями, направленная на формирование понятий ценности здоровья  и здорового образа жизни.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Применение здоровьесберегающих технологий в практике учителя начальных классов</dc:title>
  <dc:creator>RePack by Diakov</dc:creator>
  <cp:lastModifiedBy>RePack by Diakov</cp:lastModifiedBy>
  <cp:revision>67</cp:revision>
  <dcterms:created xsi:type="dcterms:W3CDTF">2019-11-10T15:48:40Z</dcterms:created>
  <dcterms:modified xsi:type="dcterms:W3CDTF">2021-10-24T16:11:20Z</dcterms:modified>
</cp:coreProperties>
</file>